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92" r:id="rId4"/>
    <p:sldId id="293" r:id="rId5"/>
    <p:sldId id="294" r:id="rId6"/>
    <p:sldId id="286" r:id="rId7"/>
    <p:sldId id="295" r:id="rId8"/>
    <p:sldId id="296" r:id="rId9"/>
    <p:sldId id="290" r:id="rId10"/>
    <p:sldId id="274" r:id="rId11"/>
    <p:sldId id="275" r:id="rId12"/>
    <p:sldId id="276" r:id="rId13"/>
    <p:sldId id="277" r:id="rId14"/>
    <p:sldId id="280" r:id="rId15"/>
    <p:sldId id="281" r:id="rId16"/>
    <p:sldId id="298" r:id="rId17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9505"/>
    <a:srgbClr val="EAB200"/>
    <a:srgbClr val="66FFFF"/>
    <a:srgbClr val="669900"/>
    <a:srgbClr val="FFFFCC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444" autoAdjust="0"/>
  </p:normalViewPr>
  <p:slideViewPr>
    <p:cSldViewPr>
      <p:cViewPr>
        <p:scale>
          <a:sx n="70" d="100"/>
          <a:sy n="70" d="100"/>
        </p:scale>
        <p:origin x="-442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3D6F1D-5F7A-4167-9A7A-FB04DA1F60E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A1259BF8-DC1B-43C8-811E-9A8B771F5D19}">
      <dgm:prSet phldrT="[Testo]"/>
      <dgm:spPr>
        <a:solidFill>
          <a:schemeClr val="accent4"/>
        </a:solidFill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Attività permanenti</a:t>
          </a:r>
          <a:endParaRPr lang="it-IT" dirty="0">
            <a:solidFill>
              <a:schemeClr val="bg1"/>
            </a:solidFill>
          </a:endParaRPr>
        </a:p>
      </dgm:t>
    </dgm:pt>
    <dgm:pt modelId="{395C64DD-E6D4-4BAB-98FC-255EB2FBE469}" type="parTrans" cxnId="{53133294-AD66-49B4-8BAC-2963B086FEF4}">
      <dgm:prSet/>
      <dgm:spPr/>
      <dgm:t>
        <a:bodyPr/>
        <a:lstStyle/>
        <a:p>
          <a:endParaRPr lang="it-IT"/>
        </a:p>
      </dgm:t>
    </dgm:pt>
    <dgm:pt modelId="{1AF4CB6C-101E-4BF8-BE90-A09103DE2913}" type="sibTrans" cxnId="{53133294-AD66-49B4-8BAC-2963B086FEF4}">
      <dgm:prSet/>
      <dgm:spPr/>
      <dgm:t>
        <a:bodyPr/>
        <a:lstStyle/>
        <a:p>
          <a:endParaRPr lang="it-IT"/>
        </a:p>
      </dgm:t>
    </dgm:pt>
    <dgm:pt modelId="{E3E491F3-D52D-4EDA-B090-2D46DE98C0CD}">
      <dgm:prSet phldrT="[Testo]"/>
      <dgm:spPr>
        <a:solidFill>
          <a:srgbClr val="669900"/>
        </a:solidFill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Cene a tema</a:t>
          </a:r>
          <a:endParaRPr lang="it-IT" dirty="0">
            <a:solidFill>
              <a:schemeClr val="bg1"/>
            </a:solidFill>
          </a:endParaRPr>
        </a:p>
      </dgm:t>
    </dgm:pt>
    <dgm:pt modelId="{7C2283F7-1A53-4996-8309-2A5ED4CBC8E0}" type="parTrans" cxnId="{12C6501A-51B1-409B-A242-4F3A567B9BE1}">
      <dgm:prSet/>
      <dgm:spPr/>
      <dgm:t>
        <a:bodyPr/>
        <a:lstStyle/>
        <a:p>
          <a:endParaRPr lang="it-IT"/>
        </a:p>
      </dgm:t>
    </dgm:pt>
    <dgm:pt modelId="{09BAC23C-9A48-4752-B4C9-313917B6C335}" type="sibTrans" cxnId="{12C6501A-51B1-409B-A242-4F3A567B9BE1}">
      <dgm:prSet/>
      <dgm:spPr/>
      <dgm:t>
        <a:bodyPr/>
        <a:lstStyle/>
        <a:p>
          <a:endParaRPr lang="it-IT"/>
        </a:p>
      </dgm:t>
    </dgm:pt>
    <dgm:pt modelId="{2FB632CC-7AE4-4975-AEC7-EC48767A66A3}">
      <dgm:prSet phldrT="[Testo]"/>
      <dgm:spPr>
        <a:solidFill>
          <a:srgbClr val="EAB200"/>
        </a:solidFill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Attività in rete con altre associazioni</a:t>
          </a:r>
          <a:endParaRPr lang="it-IT" dirty="0">
            <a:solidFill>
              <a:schemeClr val="bg1"/>
            </a:solidFill>
          </a:endParaRPr>
        </a:p>
      </dgm:t>
    </dgm:pt>
    <dgm:pt modelId="{1330BCEF-7323-4CDF-9C3B-7E09FD0D8361}" type="parTrans" cxnId="{895C21A1-08D2-4BA4-9504-3A459B5C6D35}">
      <dgm:prSet/>
      <dgm:spPr/>
      <dgm:t>
        <a:bodyPr/>
        <a:lstStyle/>
        <a:p>
          <a:endParaRPr lang="it-IT"/>
        </a:p>
      </dgm:t>
    </dgm:pt>
    <dgm:pt modelId="{D20E7F61-DD66-4C89-BC23-46F2E8548693}" type="sibTrans" cxnId="{895C21A1-08D2-4BA4-9504-3A459B5C6D35}">
      <dgm:prSet/>
      <dgm:spPr/>
      <dgm:t>
        <a:bodyPr/>
        <a:lstStyle/>
        <a:p>
          <a:endParaRPr lang="it-IT"/>
        </a:p>
      </dgm:t>
    </dgm:pt>
    <dgm:pt modelId="{E1B08275-CFE5-4B81-9F20-CFDA3C8C9AF2}">
      <dgm:prSet phldrT="[Testo]"/>
      <dgm:spPr>
        <a:solidFill>
          <a:srgbClr val="0070C0"/>
        </a:solidFill>
      </dgm:spPr>
      <dgm:t>
        <a:bodyPr/>
        <a:lstStyle/>
        <a:p>
          <a:r>
            <a:rPr lang="it-IT" dirty="0" smtClean="0">
              <a:solidFill>
                <a:schemeClr val="bg1"/>
              </a:solidFill>
            </a:rPr>
            <a:t>Attività culturali</a:t>
          </a:r>
          <a:endParaRPr lang="it-IT" dirty="0">
            <a:solidFill>
              <a:schemeClr val="bg1"/>
            </a:solidFill>
          </a:endParaRPr>
        </a:p>
      </dgm:t>
    </dgm:pt>
    <dgm:pt modelId="{D76EE62A-36D1-4FAA-B00D-BD17FBFDBA5B}" type="parTrans" cxnId="{A3528965-6268-465B-B1F3-86465B4B551C}">
      <dgm:prSet/>
      <dgm:spPr/>
      <dgm:t>
        <a:bodyPr/>
        <a:lstStyle/>
        <a:p>
          <a:endParaRPr lang="it-IT"/>
        </a:p>
      </dgm:t>
    </dgm:pt>
    <dgm:pt modelId="{5C34D126-E4D9-476E-863E-03AD92AAA0D2}" type="sibTrans" cxnId="{A3528965-6268-465B-B1F3-86465B4B551C}">
      <dgm:prSet/>
      <dgm:spPr/>
      <dgm:t>
        <a:bodyPr/>
        <a:lstStyle/>
        <a:p>
          <a:endParaRPr lang="it-IT"/>
        </a:p>
      </dgm:t>
    </dgm:pt>
    <dgm:pt modelId="{E1B4ED9C-7323-43B8-989F-0AD657F43B2F}" type="pres">
      <dgm:prSet presAssocID="{4D3D6F1D-5F7A-4167-9A7A-FB04DA1F60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607EA67-CA52-44EF-B537-A5BAC4B5403C}" type="pres">
      <dgm:prSet presAssocID="{A1259BF8-DC1B-43C8-811E-9A8B771F5D19}" presName="node" presStyleLbl="node1" presStyleIdx="0" presStyleCnt="4" custLinFactNeighborX="-861" custLinFactNeighborY="23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741583-5DC3-4D56-AD8F-9A9F7CD18F20}" type="pres">
      <dgm:prSet presAssocID="{1AF4CB6C-101E-4BF8-BE90-A09103DE2913}" presName="sibTrans" presStyleCnt="0"/>
      <dgm:spPr/>
    </dgm:pt>
    <dgm:pt modelId="{EDCEB8FE-09CA-4461-A8BE-7B9CE4463CC1}" type="pres">
      <dgm:prSet presAssocID="{E3E491F3-D52D-4EDA-B090-2D46DE98C0CD}" presName="node" presStyleLbl="node1" presStyleIdx="1" presStyleCnt="4" custLinFactNeighborX="-1717" custLinFactNeighborY="-425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8AFC7E0-7765-431C-9E9F-5AEB3532205A}" type="pres">
      <dgm:prSet presAssocID="{09BAC23C-9A48-4752-B4C9-313917B6C335}" presName="sibTrans" presStyleCnt="0"/>
      <dgm:spPr/>
    </dgm:pt>
    <dgm:pt modelId="{EAED2CCC-B1C6-4312-8FC9-0553EA57EB86}" type="pres">
      <dgm:prSet presAssocID="{2FB632CC-7AE4-4975-AEC7-EC48767A66A3}" presName="node" presStyleLbl="node1" presStyleIdx="2" presStyleCnt="4" custLinFactNeighborX="287" custLinFactNeighborY="335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5EEEEE-18FD-4B72-9681-097C8402CED3}" type="pres">
      <dgm:prSet presAssocID="{D20E7F61-DD66-4C89-BC23-46F2E8548693}" presName="sibTrans" presStyleCnt="0"/>
      <dgm:spPr/>
    </dgm:pt>
    <dgm:pt modelId="{9DD7E0F1-E357-4E94-9945-871A8C73ADC4}" type="pres">
      <dgm:prSet presAssocID="{E1B08275-CFE5-4B81-9F20-CFDA3C8C9AF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95C21A1-08D2-4BA4-9504-3A459B5C6D35}" srcId="{4D3D6F1D-5F7A-4167-9A7A-FB04DA1F60E0}" destId="{2FB632CC-7AE4-4975-AEC7-EC48767A66A3}" srcOrd="2" destOrd="0" parTransId="{1330BCEF-7323-4CDF-9C3B-7E09FD0D8361}" sibTransId="{D20E7F61-DD66-4C89-BC23-46F2E8548693}"/>
    <dgm:cxn modelId="{12C6501A-51B1-409B-A242-4F3A567B9BE1}" srcId="{4D3D6F1D-5F7A-4167-9A7A-FB04DA1F60E0}" destId="{E3E491F3-D52D-4EDA-B090-2D46DE98C0CD}" srcOrd="1" destOrd="0" parTransId="{7C2283F7-1A53-4996-8309-2A5ED4CBC8E0}" sibTransId="{09BAC23C-9A48-4752-B4C9-313917B6C335}"/>
    <dgm:cxn modelId="{CC041FD3-DB4F-46CB-901F-2B25BFEE561F}" type="presOf" srcId="{A1259BF8-DC1B-43C8-811E-9A8B771F5D19}" destId="{9607EA67-CA52-44EF-B537-A5BAC4B5403C}" srcOrd="0" destOrd="0" presId="urn:microsoft.com/office/officeart/2005/8/layout/default"/>
    <dgm:cxn modelId="{86203050-1CF4-40A3-90F2-D1180655725F}" type="presOf" srcId="{4D3D6F1D-5F7A-4167-9A7A-FB04DA1F60E0}" destId="{E1B4ED9C-7323-43B8-989F-0AD657F43B2F}" srcOrd="0" destOrd="0" presId="urn:microsoft.com/office/officeart/2005/8/layout/default"/>
    <dgm:cxn modelId="{C459A65D-4F5D-4BE5-A46A-DA4F91FF5035}" type="presOf" srcId="{E3E491F3-D52D-4EDA-B090-2D46DE98C0CD}" destId="{EDCEB8FE-09CA-4461-A8BE-7B9CE4463CC1}" srcOrd="0" destOrd="0" presId="urn:microsoft.com/office/officeart/2005/8/layout/default"/>
    <dgm:cxn modelId="{A3528965-6268-465B-B1F3-86465B4B551C}" srcId="{4D3D6F1D-5F7A-4167-9A7A-FB04DA1F60E0}" destId="{E1B08275-CFE5-4B81-9F20-CFDA3C8C9AF2}" srcOrd="3" destOrd="0" parTransId="{D76EE62A-36D1-4FAA-B00D-BD17FBFDBA5B}" sibTransId="{5C34D126-E4D9-476E-863E-03AD92AAA0D2}"/>
    <dgm:cxn modelId="{DF109B0C-9E87-40E4-9EAA-C40940A793E3}" type="presOf" srcId="{2FB632CC-7AE4-4975-AEC7-EC48767A66A3}" destId="{EAED2CCC-B1C6-4312-8FC9-0553EA57EB86}" srcOrd="0" destOrd="0" presId="urn:microsoft.com/office/officeart/2005/8/layout/default"/>
    <dgm:cxn modelId="{53133294-AD66-49B4-8BAC-2963B086FEF4}" srcId="{4D3D6F1D-5F7A-4167-9A7A-FB04DA1F60E0}" destId="{A1259BF8-DC1B-43C8-811E-9A8B771F5D19}" srcOrd="0" destOrd="0" parTransId="{395C64DD-E6D4-4BAB-98FC-255EB2FBE469}" sibTransId="{1AF4CB6C-101E-4BF8-BE90-A09103DE2913}"/>
    <dgm:cxn modelId="{C4552301-9926-4A8E-A9F8-2C80F022A2BC}" type="presOf" srcId="{E1B08275-CFE5-4B81-9F20-CFDA3C8C9AF2}" destId="{9DD7E0F1-E357-4E94-9945-871A8C73ADC4}" srcOrd="0" destOrd="0" presId="urn:microsoft.com/office/officeart/2005/8/layout/default"/>
    <dgm:cxn modelId="{3E938293-04C3-4C1B-9200-4957BB754E7C}" type="presParOf" srcId="{E1B4ED9C-7323-43B8-989F-0AD657F43B2F}" destId="{9607EA67-CA52-44EF-B537-A5BAC4B5403C}" srcOrd="0" destOrd="0" presId="urn:microsoft.com/office/officeart/2005/8/layout/default"/>
    <dgm:cxn modelId="{A8031F55-2A9C-454D-AC7A-3CF1CA06D084}" type="presParOf" srcId="{E1B4ED9C-7323-43B8-989F-0AD657F43B2F}" destId="{F2741583-5DC3-4D56-AD8F-9A9F7CD18F20}" srcOrd="1" destOrd="0" presId="urn:microsoft.com/office/officeart/2005/8/layout/default"/>
    <dgm:cxn modelId="{BFED4169-AD48-4D33-A3B0-27EF96133D8B}" type="presParOf" srcId="{E1B4ED9C-7323-43B8-989F-0AD657F43B2F}" destId="{EDCEB8FE-09CA-4461-A8BE-7B9CE4463CC1}" srcOrd="2" destOrd="0" presId="urn:microsoft.com/office/officeart/2005/8/layout/default"/>
    <dgm:cxn modelId="{756BFBF9-53B7-419F-8903-5691AB05B534}" type="presParOf" srcId="{E1B4ED9C-7323-43B8-989F-0AD657F43B2F}" destId="{C8AFC7E0-7765-431C-9E9F-5AEB3532205A}" srcOrd="3" destOrd="0" presId="urn:microsoft.com/office/officeart/2005/8/layout/default"/>
    <dgm:cxn modelId="{021CCC90-B7AD-4AAA-B402-043136084EA2}" type="presParOf" srcId="{E1B4ED9C-7323-43B8-989F-0AD657F43B2F}" destId="{EAED2CCC-B1C6-4312-8FC9-0553EA57EB86}" srcOrd="4" destOrd="0" presId="urn:microsoft.com/office/officeart/2005/8/layout/default"/>
    <dgm:cxn modelId="{E6C8AA41-09F4-4D60-A3E7-51269A82B77D}" type="presParOf" srcId="{E1B4ED9C-7323-43B8-989F-0AD657F43B2F}" destId="{AF5EEEEE-18FD-4B72-9681-097C8402CED3}" srcOrd="5" destOrd="0" presId="urn:microsoft.com/office/officeart/2005/8/layout/default"/>
    <dgm:cxn modelId="{BCDF286E-C6E1-4493-ABC8-D472550F9DE3}" type="presParOf" srcId="{E1B4ED9C-7323-43B8-989F-0AD657F43B2F}" destId="{9DD7E0F1-E357-4E94-9945-871A8C73ADC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7C2692-35F7-44F8-AAB3-963BA9A3B45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02657A6-5037-407C-A5DD-BD459D197FB1}">
      <dgm:prSet phldrT="[Testo]" custT="1"/>
      <dgm:spPr>
        <a:solidFill>
          <a:srgbClr val="E59505"/>
        </a:solidFill>
      </dgm:spPr>
      <dgm:t>
        <a:bodyPr/>
        <a:lstStyle/>
        <a:p>
          <a:r>
            <a:rPr lang="it-IT" sz="3200" b="1" dirty="0" err="1" smtClean="0">
              <a:solidFill>
                <a:schemeClr val="tx1"/>
              </a:solidFill>
            </a:rPr>
            <a:t>Ge-COH</a:t>
          </a:r>
          <a:endParaRPr lang="it-IT" sz="3200" b="1" dirty="0">
            <a:solidFill>
              <a:schemeClr val="tx1"/>
            </a:solidFill>
          </a:endParaRPr>
        </a:p>
      </dgm:t>
    </dgm:pt>
    <dgm:pt modelId="{F399ADF4-F65E-42E0-AA09-572517B35757}" type="parTrans" cxnId="{D5AA5CD8-A74C-4352-A428-95586EC8BAFA}">
      <dgm:prSet/>
      <dgm:spPr/>
      <dgm:t>
        <a:bodyPr/>
        <a:lstStyle/>
        <a:p>
          <a:endParaRPr lang="it-IT"/>
        </a:p>
      </dgm:t>
    </dgm:pt>
    <dgm:pt modelId="{BF44137C-AE90-4BA8-BDD7-8F8E25B0D2F2}" type="sibTrans" cxnId="{D5AA5CD8-A74C-4352-A428-95586EC8BAFA}">
      <dgm:prSet/>
      <dgm:spPr/>
      <dgm:t>
        <a:bodyPr/>
        <a:lstStyle/>
        <a:p>
          <a:endParaRPr lang="it-IT"/>
        </a:p>
      </dgm:t>
    </dgm:pt>
    <dgm:pt modelId="{90D280E6-7F20-4B09-9830-0B8829C0C012}">
      <dgm:prSet phldrT="[Testo]" custT="1"/>
      <dgm:spPr>
        <a:solidFill>
          <a:srgbClr val="FFFFCC">
            <a:alpha val="89804"/>
          </a:srgbClr>
        </a:solidFill>
      </dgm:spPr>
      <dgm:t>
        <a:bodyPr/>
        <a:lstStyle/>
        <a:p>
          <a:r>
            <a:rPr lang="it-IT" sz="1400" b="0" dirty="0" smtClean="0"/>
            <a:t>L’associazione </a:t>
          </a:r>
          <a:r>
            <a:rPr lang="it-IT" sz="1400" b="0" dirty="0" err="1" smtClean="0"/>
            <a:t>Ge-Coh</a:t>
          </a:r>
          <a:r>
            <a:rPr lang="it-IT" sz="1400" b="0" dirty="0" smtClean="0"/>
            <a:t> (Genova Cohousing) ha sede allo Zenzero. P</a:t>
          </a:r>
          <a:r>
            <a:rPr lang="it-IT" sz="1400" b="0" i="0" dirty="0" smtClean="0"/>
            <a:t>romuove a Genova e in Liguria un nuovo modo di abitare per rispondere alle esigenze e ai desideri di chi voglia vivere secondo uno stile di vita meno individualistico e più solidale.</a:t>
          </a:r>
          <a:r>
            <a:rPr lang="it-IT" sz="1400" b="0" dirty="0" smtClean="0"/>
            <a:t> Nel 2017, con un aperitivo di re-incontro,  hanno continuato a lavorare un bel gruppo di persone che sostiene il cohousing e che vorrebbe mettere in piedi un’esperienza</a:t>
          </a:r>
          <a:endParaRPr lang="it-IT" sz="1000" dirty="0"/>
        </a:p>
      </dgm:t>
    </dgm:pt>
    <dgm:pt modelId="{4D3D670F-4F3C-49D7-A70E-4A29AB47C0FE}" type="parTrans" cxnId="{45DC83ED-84C6-40BB-9FE4-3AD17F5E881C}">
      <dgm:prSet/>
      <dgm:spPr/>
      <dgm:t>
        <a:bodyPr/>
        <a:lstStyle/>
        <a:p>
          <a:endParaRPr lang="it-IT"/>
        </a:p>
      </dgm:t>
    </dgm:pt>
    <dgm:pt modelId="{161E5A06-6CBE-459D-A195-01A09C949B58}" type="sibTrans" cxnId="{45DC83ED-84C6-40BB-9FE4-3AD17F5E881C}">
      <dgm:prSet/>
      <dgm:spPr/>
      <dgm:t>
        <a:bodyPr/>
        <a:lstStyle/>
        <a:p>
          <a:endParaRPr lang="it-IT"/>
        </a:p>
      </dgm:t>
    </dgm:pt>
    <dgm:pt modelId="{54491023-41FD-4EF3-AD64-F122D8DF1D0C}">
      <dgm:prSet phldrT="[Testo]" custT="1"/>
      <dgm:spPr>
        <a:solidFill>
          <a:srgbClr val="E59505"/>
        </a:solidFill>
      </dgm:spPr>
      <dgm:t>
        <a:bodyPr/>
        <a:lstStyle/>
        <a:p>
          <a:r>
            <a:rPr lang="it-IT" sz="3200" b="1" dirty="0" smtClean="0">
              <a:solidFill>
                <a:schemeClr val="tx1"/>
              </a:solidFill>
            </a:rPr>
            <a:t>BIRULO’</a:t>
          </a:r>
          <a:endParaRPr lang="it-IT" sz="3200" b="1" dirty="0">
            <a:solidFill>
              <a:schemeClr val="tx1"/>
            </a:solidFill>
          </a:endParaRPr>
        </a:p>
      </dgm:t>
    </dgm:pt>
    <dgm:pt modelId="{9CD5B363-3B12-45E7-8451-194417FD3D41}" type="parTrans" cxnId="{A0E8234E-1997-4277-B7DD-AF5015A562F0}">
      <dgm:prSet/>
      <dgm:spPr/>
      <dgm:t>
        <a:bodyPr/>
        <a:lstStyle/>
        <a:p>
          <a:endParaRPr lang="it-IT"/>
        </a:p>
      </dgm:t>
    </dgm:pt>
    <dgm:pt modelId="{088C858E-9E8D-4DB6-B7A2-F78F7BAD989E}" type="sibTrans" cxnId="{A0E8234E-1997-4277-B7DD-AF5015A562F0}">
      <dgm:prSet/>
      <dgm:spPr/>
      <dgm:t>
        <a:bodyPr/>
        <a:lstStyle/>
        <a:p>
          <a:endParaRPr lang="it-IT"/>
        </a:p>
      </dgm:t>
    </dgm:pt>
    <dgm:pt modelId="{44CA47B0-4A32-41E0-A1A6-05CDD44BC04E}">
      <dgm:prSet phldrT="[Testo]"/>
      <dgm:spPr>
        <a:solidFill>
          <a:srgbClr val="FFFFCC">
            <a:alpha val="89804"/>
          </a:srgbClr>
        </a:solidFill>
      </dgm:spPr>
      <dgm:t>
        <a:bodyPr/>
        <a:lstStyle/>
        <a:p>
          <a:pPr algn="l"/>
          <a:r>
            <a:rPr lang="it-IT" b="0" dirty="0" smtClean="0">
              <a:solidFill>
                <a:schemeClr val="tx1"/>
              </a:solidFill>
            </a:rPr>
            <a:t>La più grossa associazione di GAS genovese ha sede allo Zenzero. Una volta al mese (più che </a:t>
          </a:r>
          <a:r>
            <a:rPr lang="it-IT" b="0" dirty="0" err="1" smtClean="0">
              <a:solidFill>
                <a:schemeClr val="tx1"/>
              </a:solidFill>
            </a:rPr>
            <a:t>meno…</a:t>
          </a:r>
          <a:r>
            <a:rPr lang="it-IT" b="0" dirty="0" smtClean="0">
              <a:solidFill>
                <a:schemeClr val="tx1"/>
              </a:solidFill>
            </a:rPr>
            <a:t> e molti soci Zenzero ne sanno qualcosa!) arrivano qui i prodotti e si svolge l’incontro mensile dei soci per discutere l’attività da portare avanti.</a:t>
          </a:r>
          <a:endParaRPr lang="it-IT" b="0" dirty="0">
            <a:solidFill>
              <a:schemeClr val="tx1"/>
            </a:solidFill>
          </a:endParaRPr>
        </a:p>
      </dgm:t>
    </dgm:pt>
    <dgm:pt modelId="{7A5CF17B-9D47-4118-82C2-6A9846EED002}" type="parTrans" cxnId="{82F7501C-7817-4C8B-84E6-6C75E5C30A90}">
      <dgm:prSet/>
      <dgm:spPr/>
      <dgm:t>
        <a:bodyPr/>
        <a:lstStyle/>
        <a:p>
          <a:endParaRPr lang="it-IT"/>
        </a:p>
      </dgm:t>
    </dgm:pt>
    <dgm:pt modelId="{27BFEA93-7052-403F-87A3-6247CF089C1A}" type="sibTrans" cxnId="{82F7501C-7817-4C8B-84E6-6C75E5C30A90}">
      <dgm:prSet/>
      <dgm:spPr/>
      <dgm:t>
        <a:bodyPr/>
        <a:lstStyle/>
        <a:p>
          <a:endParaRPr lang="it-IT"/>
        </a:p>
      </dgm:t>
    </dgm:pt>
    <dgm:pt modelId="{B8C60AE7-B1F3-4DF4-B1BE-E16212942535}" type="pres">
      <dgm:prSet presAssocID="{FE7C2692-35F7-44F8-AAB3-963BA9A3B4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124A2A5-AE51-4ABE-8F9F-EB0F022E12E3}" type="pres">
      <dgm:prSet presAssocID="{902657A6-5037-407C-A5DD-BD459D197FB1}" presName="linNode" presStyleCnt="0"/>
      <dgm:spPr/>
      <dgm:t>
        <a:bodyPr/>
        <a:lstStyle/>
        <a:p>
          <a:endParaRPr lang="it-IT"/>
        </a:p>
      </dgm:t>
    </dgm:pt>
    <dgm:pt modelId="{E43C07E6-2F43-4671-BFA1-9D966015F1A8}" type="pres">
      <dgm:prSet presAssocID="{902657A6-5037-407C-A5DD-BD459D197FB1}" presName="parentText" presStyleLbl="node1" presStyleIdx="0" presStyleCnt="3" custScaleY="20637" custLinFactNeighborX="-1143" custLinFactNeighborY="-338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25B35E-BCF8-457F-877D-22CF5027322B}" type="pres">
      <dgm:prSet presAssocID="{902657A6-5037-407C-A5DD-BD459D197FB1}" presName="descendantText" presStyleLbl="alignAccFollowNode1" presStyleIdx="0" presStyleCnt="1" custScaleX="106146" custScaleY="35596" custLinFactNeighborX="3244" custLinFactNeighborY="6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99A0B6A-B85E-4E37-9AF5-030815D7DC0C}" type="pres">
      <dgm:prSet presAssocID="{BF44137C-AE90-4BA8-BDD7-8F8E25B0D2F2}" presName="sp" presStyleCnt="0"/>
      <dgm:spPr/>
      <dgm:t>
        <a:bodyPr/>
        <a:lstStyle/>
        <a:p>
          <a:endParaRPr lang="it-IT"/>
        </a:p>
      </dgm:t>
    </dgm:pt>
    <dgm:pt modelId="{E8F3C9F2-5E45-4F50-8BBA-74FFB7727059}" type="pres">
      <dgm:prSet presAssocID="{54491023-41FD-4EF3-AD64-F122D8DF1D0C}" presName="linNode" presStyleCnt="0"/>
      <dgm:spPr/>
      <dgm:t>
        <a:bodyPr/>
        <a:lstStyle/>
        <a:p>
          <a:endParaRPr lang="it-IT"/>
        </a:p>
      </dgm:t>
    </dgm:pt>
    <dgm:pt modelId="{E199615F-CAF7-4F6C-B529-7EFBBC2F042E}" type="pres">
      <dgm:prSet presAssocID="{54491023-41FD-4EF3-AD64-F122D8DF1D0C}" presName="parentText" presStyleLbl="node1" presStyleIdx="1" presStyleCnt="3" custScaleY="18668" custLinFactNeighborX="-1098" custLinFactNeighborY="152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6BC981-92AA-4A6B-866A-7E768C876776}" type="pres">
      <dgm:prSet presAssocID="{088C858E-9E8D-4DB6-B7A2-F78F7BAD989E}" presName="sp" presStyleCnt="0"/>
      <dgm:spPr/>
      <dgm:t>
        <a:bodyPr/>
        <a:lstStyle/>
        <a:p>
          <a:endParaRPr lang="it-IT"/>
        </a:p>
      </dgm:t>
    </dgm:pt>
    <dgm:pt modelId="{DD45FCA6-D001-4DB8-8DB5-961001008702}" type="pres">
      <dgm:prSet presAssocID="{44CA47B0-4A32-41E0-A1A6-05CDD44BC04E}" presName="linNode" presStyleCnt="0"/>
      <dgm:spPr/>
      <dgm:t>
        <a:bodyPr/>
        <a:lstStyle/>
        <a:p>
          <a:endParaRPr lang="it-IT"/>
        </a:p>
      </dgm:t>
    </dgm:pt>
    <dgm:pt modelId="{454139A9-754C-48F9-AD72-4F3CCCF8C79A}" type="pres">
      <dgm:prSet presAssocID="{44CA47B0-4A32-41E0-A1A6-05CDD44BC04E}" presName="parentText" presStyleLbl="node1" presStyleIdx="2" presStyleCnt="3" custScaleX="171118" custScaleY="23626" custLinFactX="1339" custLinFactNeighborX="100000" custLinFactNeighborY="-2214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9FF1716-DD18-46BC-9073-75C8FD7A04EC}" type="presOf" srcId="{902657A6-5037-407C-A5DD-BD459D197FB1}" destId="{E43C07E6-2F43-4671-BFA1-9D966015F1A8}" srcOrd="0" destOrd="0" presId="urn:microsoft.com/office/officeart/2005/8/layout/vList5"/>
    <dgm:cxn modelId="{1E29A3DE-24F6-44FD-9103-245EC3640AA0}" type="presOf" srcId="{90D280E6-7F20-4B09-9830-0B8829C0C012}" destId="{7D25B35E-BCF8-457F-877D-22CF5027322B}" srcOrd="0" destOrd="0" presId="urn:microsoft.com/office/officeart/2005/8/layout/vList5"/>
    <dgm:cxn modelId="{D80012F1-A547-4C5E-AECF-3BD6901B8A0F}" type="presOf" srcId="{44CA47B0-4A32-41E0-A1A6-05CDD44BC04E}" destId="{454139A9-754C-48F9-AD72-4F3CCCF8C79A}" srcOrd="0" destOrd="0" presId="urn:microsoft.com/office/officeart/2005/8/layout/vList5"/>
    <dgm:cxn modelId="{45DC83ED-84C6-40BB-9FE4-3AD17F5E881C}" srcId="{902657A6-5037-407C-A5DD-BD459D197FB1}" destId="{90D280E6-7F20-4B09-9830-0B8829C0C012}" srcOrd="0" destOrd="0" parTransId="{4D3D670F-4F3C-49D7-A70E-4A29AB47C0FE}" sibTransId="{161E5A06-6CBE-459D-A195-01A09C949B58}"/>
    <dgm:cxn modelId="{3FBA04BE-049B-47A4-8FF8-98995284FB85}" type="presOf" srcId="{FE7C2692-35F7-44F8-AAB3-963BA9A3B458}" destId="{B8C60AE7-B1F3-4DF4-B1BE-E16212942535}" srcOrd="0" destOrd="0" presId="urn:microsoft.com/office/officeart/2005/8/layout/vList5"/>
    <dgm:cxn modelId="{A0E8234E-1997-4277-B7DD-AF5015A562F0}" srcId="{FE7C2692-35F7-44F8-AAB3-963BA9A3B458}" destId="{54491023-41FD-4EF3-AD64-F122D8DF1D0C}" srcOrd="1" destOrd="0" parTransId="{9CD5B363-3B12-45E7-8451-194417FD3D41}" sibTransId="{088C858E-9E8D-4DB6-B7A2-F78F7BAD989E}"/>
    <dgm:cxn modelId="{FC69EB07-F418-475B-B904-91169C0EAD7C}" type="presOf" srcId="{54491023-41FD-4EF3-AD64-F122D8DF1D0C}" destId="{E199615F-CAF7-4F6C-B529-7EFBBC2F042E}" srcOrd="0" destOrd="0" presId="urn:microsoft.com/office/officeart/2005/8/layout/vList5"/>
    <dgm:cxn modelId="{82F7501C-7817-4C8B-84E6-6C75E5C30A90}" srcId="{FE7C2692-35F7-44F8-AAB3-963BA9A3B458}" destId="{44CA47B0-4A32-41E0-A1A6-05CDD44BC04E}" srcOrd="2" destOrd="0" parTransId="{7A5CF17B-9D47-4118-82C2-6A9846EED002}" sibTransId="{27BFEA93-7052-403F-87A3-6247CF089C1A}"/>
    <dgm:cxn modelId="{D5AA5CD8-A74C-4352-A428-95586EC8BAFA}" srcId="{FE7C2692-35F7-44F8-AAB3-963BA9A3B458}" destId="{902657A6-5037-407C-A5DD-BD459D197FB1}" srcOrd="0" destOrd="0" parTransId="{F399ADF4-F65E-42E0-AA09-572517B35757}" sibTransId="{BF44137C-AE90-4BA8-BDD7-8F8E25B0D2F2}"/>
    <dgm:cxn modelId="{1B778395-2743-4DF2-A457-9E15DD7B59B6}" type="presParOf" srcId="{B8C60AE7-B1F3-4DF4-B1BE-E16212942535}" destId="{8124A2A5-AE51-4ABE-8F9F-EB0F022E12E3}" srcOrd="0" destOrd="0" presId="urn:microsoft.com/office/officeart/2005/8/layout/vList5"/>
    <dgm:cxn modelId="{778DBC2F-79AF-4FF3-87DE-A136906E9F18}" type="presParOf" srcId="{8124A2A5-AE51-4ABE-8F9F-EB0F022E12E3}" destId="{E43C07E6-2F43-4671-BFA1-9D966015F1A8}" srcOrd="0" destOrd="0" presId="urn:microsoft.com/office/officeart/2005/8/layout/vList5"/>
    <dgm:cxn modelId="{A64B2F9C-B908-453C-A4AB-7E9FDF2AA400}" type="presParOf" srcId="{8124A2A5-AE51-4ABE-8F9F-EB0F022E12E3}" destId="{7D25B35E-BCF8-457F-877D-22CF5027322B}" srcOrd="1" destOrd="0" presId="urn:microsoft.com/office/officeart/2005/8/layout/vList5"/>
    <dgm:cxn modelId="{B07FC7E6-7988-4C46-8F8C-9559DACC4EA0}" type="presParOf" srcId="{B8C60AE7-B1F3-4DF4-B1BE-E16212942535}" destId="{299A0B6A-B85E-4E37-9AF5-030815D7DC0C}" srcOrd="1" destOrd="0" presId="urn:microsoft.com/office/officeart/2005/8/layout/vList5"/>
    <dgm:cxn modelId="{EA17536D-19C9-447D-BEB0-E44C804B6EF3}" type="presParOf" srcId="{B8C60AE7-B1F3-4DF4-B1BE-E16212942535}" destId="{E8F3C9F2-5E45-4F50-8BBA-74FFB7727059}" srcOrd="2" destOrd="0" presId="urn:microsoft.com/office/officeart/2005/8/layout/vList5"/>
    <dgm:cxn modelId="{58C0950A-0FA2-45BE-83D0-6B810AF4D206}" type="presParOf" srcId="{E8F3C9F2-5E45-4F50-8BBA-74FFB7727059}" destId="{E199615F-CAF7-4F6C-B529-7EFBBC2F042E}" srcOrd="0" destOrd="0" presId="urn:microsoft.com/office/officeart/2005/8/layout/vList5"/>
    <dgm:cxn modelId="{1BBEB8B3-066F-4B82-877D-28623EFE98E6}" type="presParOf" srcId="{B8C60AE7-B1F3-4DF4-B1BE-E16212942535}" destId="{976BC981-92AA-4A6B-866A-7E768C876776}" srcOrd="3" destOrd="0" presId="urn:microsoft.com/office/officeart/2005/8/layout/vList5"/>
    <dgm:cxn modelId="{AAC82D0F-18CB-4307-A42E-7D690D845399}" type="presParOf" srcId="{B8C60AE7-B1F3-4DF4-B1BE-E16212942535}" destId="{DD45FCA6-D001-4DB8-8DB5-961001008702}" srcOrd="4" destOrd="0" presId="urn:microsoft.com/office/officeart/2005/8/layout/vList5"/>
    <dgm:cxn modelId="{B3C5D485-7740-4BCF-90B4-6D12F6AA5116}" type="presParOf" srcId="{DD45FCA6-D001-4DB8-8DB5-961001008702}" destId="{454139A9-754C-48F9-AD72-4F3CCCF8C79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07EA67-CA52-44EF-B537-A5BAC4B5403C}">
      <dsp:nvSpPr>
        <dsp:cNvPr id="0" name=""/>
        <dsp:cNvSpPr/>
      </dsp:nvSpPr>
      <dsp:spPr>
        <a:xfrm>
          <a:off x="39518" y="56609"/>
          <a:ext cx="3842931" cy="2305759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>
              <a:solidFill>
                <a:schemeClr val="bg1"/>
              </a:solidFill>
            </a:rPr>
            <a:t>Attività permanenti</a:t>
          </a:r>
          <a:endParaRPr lang="it-IT" sz="4600" kern="1200" dirty="0">
            <a:solidFill>
              <a:schemeClr val="bg1"/>
            </a:solidFill>
          </a:endParaRPr>
        </a:p>
      </dsp:txBody>
      <dsp:txXfrm>
        <a:off x="39518" y="56609"/>
        <a:ext cx="3842931" cy="2305759"/>
      </dsp:txXfrm>
    </dsp:sp>
    <dsp:sp modelId="{EDCEB8FE-09CA-4461-A8BE-7B9CE4463CC1}">
      <dsp:nvSpPr>
        <dsp:cNvPr id="0" name=""/>
        <dsp:cNvSpPr/>
      </dsp:nvSpPr>
      <dsp:spPr>
        <a:xfrm>
          <a:off x="4233848" y="0"/>
          <a:ext cx="3842931" cy="2305759"/>
        </a:xfrm>
        <a:prstGeom prst="rect">
          <a:avLst/>
        </a:prstGeom>
        <a:solidFill>
          <a:srgbClr val="66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>
              <a:solidFill>
                <a:schemeClr val="bg1"/>
              </a:solidFill>
            </a:rPr>
            <a:t>Cene a tema</a:t>
          </a:r>
          <a:endParaRPr lang="it-IT" sz="4600" kern="1200" dirty="0">
            <a:solidFill>
              <a:schemeClr val="bg1"/>
            </a:solidFill>
          </a:endParaRPr>
        </a:p>
      </dsp:txBody>
      <dsp:txXfrm>
        <a:off x="4233848" y="0"/>
        <a:ext cx="3842931" cy="2305759"/>
      </dsp:txXfrm>
    </dsp:sp>
    <dsp:sp modelId="{EAED2CCC-B1C6-4312-8FC9-0553EA57EB86}">
      <dsp:nvSpPr>
        <dsp:cNvPr id="0" name=""/>
        <dsp:cNvSpPr/>
      </dsp:nvSpPr>
      <dsp:spPr>
        <a:xfrm>
          <a:off x="83635" y="2694900"/>
          <a:ext cx="3842931" cy="2305759"/>
        </a:xfrm>
        <a:prstGeom prst="rect">
          <a:avLst/>
        </a:prstGeom>
        <a:solidFill>
          <a:srgbClr val="EAB2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>
              <a:solidFill>
                <a:schemeClr val="bg1"/>
              </a:solidFill>
            </a:rPr>
            <a:t>Attività in rete con altre associazioni</a:t>
          </a:r>
          <a:endParaRPr lang="it-IT" sz="4600" kern="1200" dirty="0">
            <a:solidFill>
              <a:schemeClr val="bg1"/>
            </a:solidFill>
          </a:endParaRPr>
        </a:p>
      </dsp:txBody>
      <dsp:txXfrm>
        <a:off x="83635" y="2694900"/>
        <a:ext cx="3842931" cy="2305759"/>
      </dsp:txXfrm>
    </dsp:sp>
    <dsp:sp modelId="{9DD7E0F1-E357-4E94-9945-871A8C73ADC4}">
      <dsp:nvSpPr>
        <dsp:cNvPr id="0" name=""/>
        <dsp:cNvSpPr/>
      </dsp:nvSpPr>
      <dsp:spPr>
        <a:xfrm>
          <a:off x="4299831" y="2692476"/>
          <a:ext cx="3842931" cy="230575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kern="1200" dirty="0" smtClean="0">
              <a:solidFill>
                <a:schemeClr val="bg1"/>
              </a:solidFill>
            </a:rPr>
            <a:t>Attività culturali</a:t>
          </a:r>
          <a:endParaRPr lang="it-IT" sz="4600" kern="1200" dirty="0">
            <a:solidFill>
              <a:schemeClr val="bg1"/>
            </a:solidFill>
          </a:endParaRPr>
        </a:p>
      </dsp:txBody>
      <dsp:txXfrm>
        <a:off x="4299831" y="2692476"/>
        <a:ext cx="3842931" cy="23057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25B35E-BCF8-457F-877D-22CF5027322B}">
      <dsp:nvSpPr>
        <dsp:cNvPr id="0" name=""/>
        <dsp:cNvSpPr/>
      </dsp:nvSpPr>
      <dsp:spPr>
        <a:xfrm rot="5400000">
          <a:off x="5231591" y="-1696715"/>
          <a:ext cx="1368639" cy="5741861"/>
        </a:xfrm>
        <a:prstGeom prst="round2SameRect">
          <a:avLst/>
        </a:prstGeom>
        <a:solidFill>
          <a:srgbClr val="FFFFCC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0" kern="1200" dirty="0" smtClean="0"/>
            <a:t>L’associazione </a:t>
          </a:r>
          <a:r>
            <a:rPr lang="it-IT" sz="1400" b="0" kern="1200" dirty="0" err="1" smtClean="0"/>
            <a:t>Ge-Coh</a:t>
          </a:r>
          <a:r>
            <a:rPr lang="it-IT" sz="1400" b="0" kern="1200" dirty="0" smtClean="0"/>
            <a:t> (Genova Cohousing) ha sede allo Zenzero. P</a:t>
          </a:r>
          <a:r>
            <a:rPr lang="it-IT" sz="1400" b="0" i="0" kern="1200" dirty="0" smtClean="0"/>
            <a:t>romuove a Genova e in Liguria un nuovo modo di abitare per rispondere alle esigenze e ai desideri di chi voglia vivere secondo uno stile di vita meno individualistico e più solidale.</a:t>
          </a:r>
          <a:r>
            <a:rPr lang="it-IT" sz="1400" b="0" kern="1200" dirty="0" smtClean="0"/>
            <a:t> Nel 2017, con un aperitivo di re-incontro,  hanno continuato a lavorare un bel gruppo di persone che sostiene il cohousing e che vorrebbe mettere in piedi un’esperienza</a:t>
          </a:r>
          <a:endParaRPr lang="it-IT" sz="1000" kern="1200" dirty="0"/>
        </a:p>
      </dsp:txBody>
      <dsp:txXfrm rot="5400000">
        <a:off x="5231591" y="-1696715"/>
        <a:ext cx="1368639" cy="5741861"/>
      </dsp:txXfrm>
    </dsp:sp>
    <dsp:sp modelId="{E43C07E6-2F43-4671-BFA1-9D966015F1A8}">
      <dsp:nvSpPr>
        <dsp:cNvPr id="0" name=""/>
        <dsp:cNvSpPr/>
      </dsp:nvSpPr>
      <dsp:spPr>
        <a:xfrm>
          <a:off x="0" y="490390"/>
          <a:ext cx="3042787" cy="991846"/>
        </a:xfrm>
        <a:prstGeom prst="roundRect">
          <a:avLst/>
        </a:prstGeom>
        <a:solidFill>
          <a:srgbClr val="E5950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err="1" smtClean="0">
              <a:solidFill>
                <a:schemeClr val="tx1"/>
              </a:solidFill>
            </a:rPr>
            <a:t>Ge-COH</a:t>
          </a:r>
          <a:endParaRPr lang="it-IT" sz="3200" b="1" kern="1200" dirty="0">
            <a:solidFill>
              <a:schemeClr val="tx1"/>
            </a:solidFill>
          </a:endParaRPr>
        </a:p>
      </dsp:txBody>
      <dsp:txXfrm>
        <a:off x="0" y="490390"/>
        <a:ext cx="3042787" cy="991846"/>
      </dsp:txXfrm>
    </dsp:sp>
    <dsp:sp modelId="{E199615F-CAF7-4F6C-B529-7EFBBC2F042E}">
      <dsp:nvSpPr>
        <dsp:cNvPr id="0" name=""/>
        <dsp:cNvSpPr/>
      </dsp:nvSpPr>
      <dsp:spPr>
        <a:xfrm>
          <a:off x="0" y="2146539"/>
          <a:ext cx="3163263" cy="897213"/>
        </a:xfrm>
        <a:prstGeom prst="roundRect">
          <a:avLst/>
        </a:prstGeom>
        <a:solidFill>
          <a:srgbClr val="E5950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>
              <a:solidFill>
                <a:schemeClr val="tx1"/>
              </a:solidFill>
            </a:rPr>
            <a:t>BIRULO’</a:t>
          </a:r>
          <a:endParaRPr lang="it-IT" sz="3200" b="1" kern="1200" dirty="0">
            <a:solidFill>
              <a:schemeClr val="tx1"/>
            </a:solidFill>
          </a:endParaRPr>
        </a:p>
      </dsp:txBody>
      <dsp:txXfrm>
        <a:off x="0" y="2146539"/>
        <a:ext cx="3163263" cy="897213"/>
      </dsp:txXfrm>
    </dsp:sp>
    <dsp:sp modelId="{454139A9-754C-48F9-AD72-4F3CCCF8C79A}">
      <dsp:nvSpPr>
        <dsp:cNvPr id="0" name=""/>
        <dsp:cNvSpPr/>
      </dsp:nvSpPr>
      <dsp:spPr>
        <a:xfrm>
          <a:off x="3206715" y="2146539"/>
          <a:ext cx="5412912" cy="1135502"/>
        </a:xfrm>
        <a:prstGeom prst="roundRect">
          <a:avLst/>
        </a:prstGeom>
        <a:solidFill>
          <a:srgbClr val="FFFFCC">
            <a:alpha val="8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0" kern="1200" dirty="0" smtClean="0">
              <a:solidFill>
                <a:schemeClr val="tx1"/>
              </a:solidFill>
            </a:rPr>
            <a:t>La più grossa associazione di GAS genovese ha sede allo Zenzero. Una volta al mese (più che </a:t>
          </a:r>
          <a:r>
            <a:rPr lang="it-IT" sz="1500" b="0" kern="1200" dirty="0" err="1" smtClean="0">
              <a:solidFill>
                <a:schemeClr val="tx1"/>
              </a:solidFill>
            </a:rPr>
            <a:t>meno…</a:t>
          </a:r>
          <a:r>
            <a:rPr lang="it-IT" sz="1500" b="0" kern="1200" dirty="0" smtClean="0">
              <a:solidFill>
                <a:schemeClr val="tx1"/>
              </a:solidFill>
            </a:rPr>
            <a:t> e molti soci Zenzero ne sanno qualcosa!) arrivano qui i prodotti e si svolge l’incontro mensile dei soci per discutere l’attività da portare avanti.</a:t>
          </a:r>
          <a:endParaRPr lang="it-IT" sz="1500" b="0" kern="1200" dirty="0">
            <a:solidFill>
              <a:schemeClr val="tx1"/>
            </a:solidFill>
          </a:endParaRPr>
        </a:p>
      </dsp:txBody>
      <dsp:txXfrm>
        <a:off x="3206715" y="2146539"/>
        <a:ext cx="5412912" cy="1135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005C451-8FDE-48DC-963A-2D339D6D744E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2CE9E08-D5F3-4139-AE12-EF232ACB32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D4FA87-D5FE-4A85-A96D-A44AF722ADBD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Lo scorso anno sono state 15, qualcuno aveva suggerito di aumentarle x incrementare gli introiti e noi abbiamo ubbidito. Teniamo presente che per i restanti 142 gg in cui siamo stati aperti, le persone hanno potuto mangiare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9A811F-BC06-4A96-A89A-A9D38122D695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* Dopo le elezioni altri due incontri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EA29AD-A015-4FF9-898B-3110D61F9105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B1CC6-5E95-480A-A6A3-9390466ADA67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DBF25-FFE8-4EF2-8F07-919828B6A2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0ED8-3BA8-4091-9D0A-96FBF8A8153F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C5DD2-34FB-4C56-9C91-B3544044D2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2F6E-DF6E-4C1E-AE1F-93ABAA228F6E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3F7E-DFBF-4944-934B-1A295ECF70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FD1E9-D8EC-4593-8476-D709BEA25952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7ACAE-5F5F-4289-8F26-DB17E57A91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AEAA-4A1C-464F-8C29-9B89CB7189A0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33C3-E297-4244-8E9D-B47B225ED7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0B0A-69D8-414D-A3D7-5566DAB7907D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FC78D-54B1-4014-BD01-9439E8B530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E5B18-09A5-4297-8A0C-1CA79A27DCF2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39EE4-D236-481E-9B57-E19957B9B0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3E74-5C0D-424B-BA29-80803E6AE466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A1D0F-1D59-453D-BCF3-E6DEE565FF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D3EDA-F246-402D-9F3B-D9C87DFF561D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30E81-7331-417B-84BF-F102DC5E2F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AD6C8-595A-4C9B-8D87-4D74BF451BD1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9F209-BFDE-4955-8FDA-0F47BCEFA9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3A82-7091-47F0-B922-32FE87577D3D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2CED4-819C-484B-AB0F-CD55C7883C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802FDA-26A6-45ED-8D26-0A8F9B31460E}" type="datetimeFigureOut">
              <a:rPr lang="it-IT"/>
              <a:pPr>
                <a:defRPr/>
              </a:pPr>
              <a:t>22/04/2018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1165FB-5293-45DC-81F4-0BEFD05356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BCC1">
            <a:alpha val="3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APS “Consorzio Zenzero”</a:t>
            </a:r>
            <a:br>
              <a:rPr lang="it-IT" dirty="0" smtClean="0"/>
            </a:br>
            <a:r>
              <a:rPr lang="it-IT" sz="2800" dirty="0" smtClean="0"/>
              <a:t>Assemblea ordinaria 17 aprile 2018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3140968"/>
            <a:ext cx="6057900" cy="7572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800" b="1" dirty="0" smtClean="0">
                <a:solidFill>
                  <a:srgbClr val="FF0000"/>
                </a:solidFill>
              </a:rPr>
              <a:t>Bilancio</a:t>
            </a:r>
            <a:r>
              <a:rPr lang="it-IT" sz="4400" b="1" dirty="0" smtClean="0">
                <a:solidFill>
                  <a:srgbClr val="FF0000"/>
                </a:solidFill>
              </a:rPr>
              <a:t> attività 2017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275856" y="4941168"/>
            <a:ext cx="489654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403</a:t>
            </a:r>
            <a:r>
              <a:rPr lang="it-IT" sz="2400" b="1" dirty="0" smtClean="0"/>
              <a:t> iscrizioni (+ 33% rispetto all’anno precedente)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2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eaLnBrk="1" hangingPunct="1"/>
            <a:r>
              <a:rPr lang="it-IT" b="1" smtClean="0">
                <a:solidFill>
                  <a:schemeClr val="bg1"/>
                </a:solidFill>
              </a:rPr>
              <a:t>Attività culturali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500063" y="1500188"/>
          <a:ext cx="8186766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67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bg1"/>
                          </a:solidFill>
                        </a:rPr>
                        <a:t>Presentazione</a:t>
                      </a:r>
                      <a:r>
                        <a:rPr lang="it-IT" sz="2400" baseline="0" dirty="0" smtClean="0">
                          <a:solidFill>
                            <a:schemeClr val="bg1"/>
                          </a:solidFill>
                        </a:rPr>
                        <a:t> libri</a:t>
                      </a:r>
                      <a:endParaRPr lang="it-IT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“Depresse non si </a:t>
                      </a:r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nasce…si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diventa”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Paola </a:t>
                      </a:r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Leonardi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Scrivere per non morire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Elisabetta </a:t>
                      </a:r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Violani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“Sei sempre stato</a:t>
                      </a:r>
                      <a:r>
                        <a:rPr lang="it-IT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qui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di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Eugenio </a:t>
                      </a:r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Gardella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“Storie di uomini disorientati"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Gustavo </a:t>
                      </a:r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Espinoza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Il coraggio di CION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Daniele La Corte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Scatenati</a:t>
                      </a:r>
                      <a:r>
                        <a:rPr lang="it-IT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dieci anni di Teatro Necessario in carcere”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Eliana Quattrini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“Donne"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Eduardo </a:t>
                      </a:r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Galeano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“Una </a:t>
                      </a:r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Spoon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River partigiana”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di </a:t>
                      </a:r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G.Bruschi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 </a:t>
                      </a:r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G.Morabito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“Il mondo al tempo dei quanti”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Debora </a:t>
                      </a:r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Rizzuto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 Mario </a:t>
                      </a:r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Agostinelli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Donne oltre le armi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Rossella Simone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Il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leone di giada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"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Pier Guido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Quartero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“Noi e altri – identità e differenze al confine tra scienze diverse”  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Emilio De Maria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571500" y="333375"/>
          <a:ext cx="8286836" cy="6268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36"/>
              </a:tblGrid>
              <a:tr h="891190">
                <a:tc>
                  <a:txBody>
                    <a:bodyPr/>
                    <a:lstStyle/>
                    <a:p>
                      <a:pPr algn="ctr"/>
                      <a:r>
                        <a:rPr lang="it-IT" sz="3200" u="none" dirty="0" smtClean="0"/>
                        <a:t>Ciclo di conferenze “Dove va la scienza?”</a:t>
                      </a:r>
                      <a:endParaRPr lang="it-IT" sz="3200" u="none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9414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Nanotecnologie e robotica, prospettive per migliorare la qualità della vita – 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A. Diaspro</a:t>
                      </a:r>
                    </a:p>
                  </a:txBody>
                  <a:tcPr marL="0" marR="0" marT="0" marB="0" anchor="b"/>
                </a:tc>
              </a:tr>
              <a:tr h="567412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 cellule tra le nuvole – </a:t>
                      </a:r>
                      <a:r>
                        <a:rPr lang="it-IT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A.Diaspro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70826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Capire i 5 sensi nel bambino per arrivare a sviluppare sistemi di riabilitazione e tecnologie per l’apprendimento a scuola – </a:t>
                      </a:r>
                      <a:r>
                        <a:rPr lang="it-IT" b="0" dirty="0" err="1" smtClean="0"/>
                        <a:t>M.Gori</a:t>
                      </a:r>
                      <a:endParaRPr lang="it-IT" b="1" dirty="0"/>
                    </a:p>
                  </a:txBody>
                  <a:tcPr anchor="b"/>
                </a:tc>
              </a:tr>
              <a:tr h="432483">
                <a:tc>
                  <a:txBody>
                    <a:bodyPr/>
                    <a:lstStyle/>
                    <a:p>
                      <a:r>
                        <a:rPr lang="it-IT" b="1" dirty="0" smtClean="0"/>
                        <a:t>Un orologio biologico per la cura di malattie umane – </a:t>
                      </a:r>
                      <a:r>
                        <a:rPr lang="it-IT" b="0" dirty="0" err="1" smtClean="0"/>
                        <a:t>B.Grimaldi</a:t>
                      </a:r>
                      <a:endParaRPr lang="it-IT" b="0" dirty="0"/>
                    </a:p>
                  </a:txBody>
                  <a:tcPr anchor="b"/>
                </a:tc>
              </a:tr>
              <a:tr h="70826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Creatività</a:t>
                      </a:r>
                      <a:r>
                        <a:rPr lang="it-IT" b="1" baseline="0" dirty="0" smtClean="0"/>
                        <a:t> per la comunicazione della scienza </a:t>
                      </a:r>
                      <a:r>
                        <a:rPr lang="it-IT" b="0" baseline="0" dirty="0" err="1" smtClean="0"/>
                        <a:t>–F</a:t>
                      </a:r>
                      <a:r>
                        <a:rPr lang="it-IT" b="0" baseline="0" dirty="0" smtClean="0"/>
                        <a:t>. Gambale</a:t>
                      </a:r>
                      <a:endParaRPr lang="it-IT" b="1" dirty="0"/>
                    </a:p>
                  </a:txBody>
                  <a:tcPr anchor="b"/>
                </a:tc>
              </a:tr>
              <a:tr h="708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Grandi rischi e disordine post-traumatico da stress – </a:t>
                      </a:r>
                      <a:r>
                        <a:rPr lang="it-IT" b="0" dirty="0" err="1" smtClean="0"/>
                        <a:t>F.Gambale</a:t>
                      </a:r>
                      <a:r>
                        <a:rPr lang="it-IT" b="0" dirty="0" smtClean="0"/>
                        <a:t> e </a:t>
                      </a:r>
                      <a:r>
                        <a:rPr lang="it-IT" b="0" dirty="0" err="1" smtClean="0"/>
                        <a:t>M.M.Spertino</a:t>
                      </a:r>
                      <a:endParaRPr lang="it-IT" b="0" dirty="0" smtClean="0"/>
                    </a:p>
                    <a:p>
                      <a:endParaRPr lang="it-IT" dirty="0"/>
                    </a:p>
                  </a:txBody>
                  <a:tcPr anchor="b"/>
                </a:tc>
              </a:tr>
              <a:tr h="708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err="1" smtClean="0"/>
                        <a:t>Autofagia</a:t>
                      </a:r>
                      <a:r>
                        <a:rPr lang="it-IT" b="1" dirty="0" smtClean="0"/>
                        <a:t>: come utilizzare un processo “da Nobel” per curare le malattie</a:t>
                      </a:r>
                      <a:r>
                        <a:rPr lang="it-IT" b="1" baseline="0" dirty="0" smtClean="0"/>
                        <a:t>  </a:t>
                      </a:r>
                      <a:r>
                        <a:rPr lang="it-IT" baseline="0" dirty="0" smtClean="0"/>
                        <a:t>- G </a:t>
                      </a:r>
                      <a:r>
                        <a:rPr lang="it-IT" baseline="0" dirty="0" err="1" smtClean="0"/>
                        <a:t>Allavena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 anchor="b"/>
                </a:tc>
              </a:tr>
              <a:tr h="950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Come cambierà la società e quali sfide etiche ci porrà la rivoluzione robotica </a:t>
                      </a:r>
                      <a:r>
                        <a:rPr lang="it-IT" dirty="0" smtClean="0"/>
                        <a:t>– G. </a:t>
                      </a:r>
                      <a:r>
                        <a:rPr lang="it-IT" dirty="0" err="1" smtClean="0"/>
                        <a:t>Veruggio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571500" y="357188"/>
          <a:ext cx="8001028" cy="6257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28"/>
              </a:tblGrid>
              <a:tr h="634593">
                <a:tc>
                  <a:txBody>
                    <a:bodyPr/>
                    <a:lstStyle/>
                    <a:p>
                      <a:pPr algn="ctr"/>
                      <a:r>
                        <a:rPr lang="it-IT" sz="3600" u="none" baseline="-25000" dirty="0" smtClean="0"/>
                        <a:t>Seminari e conferenze su POLITICA E SOCIETA’ </a:t>
                      </a:r>
                      <a:r>
                        <a:rPr lang="it-IT" sz="3600" u="none" baseline="-25000" dirty="0" smtClean="0"/>
                        <a:t>        </a:t>
                      </a:r>
                      <a:r>
                        <a:rPr lang="it-IT" sz="2000" u="none" baseline="-25000" dirty="0" smtClean="0"/>
                        <a:t>1/2</a:t>
                      </a:r>
                      <a:endParaRPr lang="it-IT" sz="2000" u="none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00859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Verso</a:t>
                      </a:r>
                      <a:r>
                        <a:rPr lang="it-IT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 le e</a:t>
                      </a:r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lezioni Comunali</a:t>
                      </a:r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Effetto Genova – Paolo Putti ci racconta la sua esperienza in Consiglio Comunale</a:t>
                      </a:r>
                    </a:p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11029950" algn="l"/>
                          <a:tab pos="15068550" algn="l"/>
                        </a:tabLst>
                        <a:defRPr/>
                      </a:pPr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Le proposte dei giovani per il Municipio- incontro con giovani candidati al Municipio Bassa </a:t>
                      </a:r>
                      <a:r>
                        <a:rPr lang="it-IT" sz="1600" b="1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ValBisagno</a:t>
                      </a:r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(Genova che osa,</a:t>
                      </a:r>
                      <a:r>
                        <a:rPr lang="it-IT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Genova cambia e PD) *</a:t>
                      </a:r>
                    </a:p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t-IT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Alcuni temi cari allo Zenzero: partecipazione, politiche per i giovani, politiche per gli anziani </a:t>
                      </a: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PD, Genova cambia, Chiamami Genova, A sinistra, Lista Crivello)</a:t>
                      </a:r>
                    </a:p>
                    <a:p>
                      <a:pPr marL="342900" marR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Facciamo il punto sui Beni</a:t>
                      </a:r>
                      <a:r>
                        <a:rPr lang="it-IT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Comuni a Genova </a:t>
                      </a:r>
                      <a:r>
                        <a:rPr lang="it-IT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con S. Parodi e D. </a:t>
                      </a:r>
                      <a:r>
                        <a:rPr lang="it-IT" sz="16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Ghiglione</a:t>
                      </a:r>
                      <a:endParaRPr lang="it-IT" sz="16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070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Un altro mondo è necessario.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E’ anche possibile?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L’eredità di Gramsci 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 Pietro </a:t>
                      </a:r>
                      <a:r>
                        <a:rPr lang="it-IT" sz="1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Lazagna</a:t>
                      </a:r>
                      <a:endParaRPr lang="it-IT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Cent’anni dalla Rivoluzione d’Ottobre 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 Marco </a:t>
                      </a:r>
                      <a:r>
                        <a:rPr lang="it-IT" sz="1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Bertorello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 Lara Piccardo</a:t>
                      </a:r>
                    </a:p>
                    <a:p>
                      <a:pPr marL="342900" indent="-342900" algn="l" fontAlgn="b">
                        <a:buFont typeface="+mj-lt"/>
                        <a:buAutoNum type="arabicPeriod"/>
                      </a:pP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 campagna “STOP Fiscal Compact” 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 F. </a:t>
                      </a:r>
                      <a:r>
                        <a:rPr lang="it-IT" sz="1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Gesualdi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396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“La</a:t>
                      </a:r>
                      <a:r>
                        <a:rPr lang="it-IT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strage ferroviaria di Viareggio” </a:t>
                      </a:r>
                      <a:r>
                        <a:rPr lang="it-IT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incontro con l’Ass. Parenti vittime della strage e proiezione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39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Gruppo AUDIT Genova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it-IT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Relazione preliminare sul Bilancio Comunale 2016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it-IT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Parliamo dei profitti sull’acqua e del Bilancio del Comune di Genova</a:t>
                      </a:r>
                      <a:endParaRPr lang="it-IT" sz="1600" b="1" i="0" u="none" strike="noStrike" kern="1200" baseline="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39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6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Conosciamo Genova</a:t>
                      </a:r>
                    </a:p>
                    <a:p>
                      <a:pPr marL="342900" indent="-342900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Scenario demografico: Genova è solo una città per vecchi? </a:t>
                      </a:r>
                      <a:r>
                        <a:rPr lang="it-IT" sz="16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A.Torre</a:t>
                      </a: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e </a:t>
                      </a:r>
                      <a:r>
                        <a:rPr lang="it-IT" sz="16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L.Borzani</a:t>
                      </a:r>
                      <a:endParaRPr lang="it-IT" sz="16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Scenario sociale: le diverse declinazioni della povertà </a:t>
                      </a:r>
                      <a:r>
                        <a:rPr lang="it-IT" sz="16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A.Chiappori</a:t>
                      </a: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e Lucia </a:t>
                      </a:r>
                      <a:r>
                        <a:rPr lang="it-IT" sz="16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Foglino</a:t>
                      </a:r>
                      <a:endParaRPr lang="it-IT" sz="16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Scenario economico: come si produce reddito e lavoro a Genova. La mappa dei poteri </a:t>
                      </a:r>
                      <a:r>
                        <a:rPr lang="it-IT" sz="16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I.Bosco</a:t>
                      </a:r>
                      <a:r>
                        <a:rPr lang="it-IT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e F, Sansa</a:t>
                      </a:r>
                      <a:endParaRPr lang="it-IT" sz="16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Genova vista da tre protagoniste</a:t>
                      </a:r>
                      <a:r>
                        <a:rPr lang="it-IT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della realtà cittadina </a:t>
                      </a:r>
                      <a:r>
                        <a:rPr lang="it-IT" sz="16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S.Bertolucci</a:t>
                      </a:r>
                      <a:r>
                        <a:rPr lang="it-IT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, M Silva e G. Bocca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571500" y="357188"/>
          <a:ext cx="7059930" cy="3916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9930"/>
              </a:tblGrid>
              <a:tr h="767556">
                <a:tc>
                  <a:txBody>
                    <a:bodyPr/>
                    <a:lstStyle/>
                    <a:p>
                      <a:pPr algn="ctr"/>
                      <a:r>
                        <a:rPr lang="it-IT" sz="3600" u="none" baseline="-25000" dirty="0" smtClean="0"/>
                        <a:t>Seminari e conferenze su POLITICA E SOCIETA’ </a:t>
                      </a:r>
                      <a:r>
                        <a:rPr lang="it-IT" sz="3600" u="none" baseline="-25000" dirty="0" smtClean="0"/>
                        <a:t>   </a:t>
                      </a:r>
                      <a:r>
                        <a:rPr lang="it-IT" sz="2000" u="none" baseline="-25000" dirty="0" smtClean="0"/>
                        <a:t>2/</a:t>
                      </a:r>
                      <a:r>
                        <a:rPr lang="it-IT" sz="2000" u="none" baseline="-25000" dirty="0" err="1" smtClean="0"/>
                        <a:t>2</a:t>
                      </a:r>
                      <a:endParaRPr lang="it-IT" sz="2000" u="none" baseline="-25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86205">
                <a:tc>
                  <a:txBody>
                    <a:bodyPr/>
                    <a:lstStyle/>
                    <a:p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Incontro con Debora Lucchetti per </a:t>
                      </a:r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conoscere la nuova campagna di “ABITI Puliti” </a:t>
                      </a:r>
                      <a:endParaRPr lang="it-IT" sz="16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53002">
                <a:tc>
                  <a:txBody>
                    <a:bodyPr/>
                    <a:lstStyle/>
                    <a:p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“JUS SOLI” due giornate di mobilitazione e di digiuno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8054">
                <a:tc>
                  <a:txBody>
                    <a:bodyPr/>
                    <a:lstStyle/>
                    <a:p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ARCI</a:t>
                      </a:r>
                      <a:r>
                        <a:rPr lang="it-IT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Solidarietà : l’impegno dell’ARCI nell’accoglienza dei richiedenti asilo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811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Salute e ambiente a Genova</a:t>
                      </a: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– con V. Gennaro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 viaggio verso l’Affido Familiare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“Progetto Johnny” il viaggio di un consumatore on-line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Federconsumatori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811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“Orazione civile per la Resistenza”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 Daniele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Biachessi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– In collaborazione con l’ANPI di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S.Fruttuoso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571500" y="428625"/>
          <a:ext cx="8358246" cy="48600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358246"/>
              </a:tblGrid>
              <a:tr h="954963">
                <a:tc>
                  <a:txBody>
                    <a:bodyPr/>
                    <a:lstStyle/>
                    <a:p>
                      <a:pPr algn="ctr"/>
                      <a:r>
                        <a:rPr lang="it-IT" sz="3200" b="1" u="non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VISITE GUIDATE , CONFERENZE SULL'ARTE  E INIZIATIVE CULTURALI</a:t>
                      </a:r>
                      <a:endParaRPr lang="it-IT" sz="3200" b="1" u="non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41635">
                <a:tc>
                  <a:txBody>
                    <a:bodyPr/>
                    <a:lstStyle/>
                    <a:p>
                      <a:r>
                        <a:rPr lang="it-IT" sz="1600" b="1" u="none" strike="noStrike" kern="1200" dirty="0" smtClean="0"/>
                        <a:t>“Modigliani, vita e opere” </a:t>
                      </a:r>
                      <a:r>
                        <a:rPr lang="it-IT" sz="1600" u="none" strike="noStrike" kern="1200" dirty="0" smtClean="0"/>
                        <a:t>conferenza</a:t>
                      </a:r>
                      <a:r>
                        <a:rPr lang="it-IT" sz="1600" u="none" strike="noStrike" kern="1200" baseline="0" dirty="0" smtClean="0"/>
                        <a:t> e visita guidata a cura di</a:t>
                      </a:r>
                      <a:r>
                        <a:rPr lang="it-IT" sz="1600" u="none" strike="noStrike" kern="1200" dirty="0" smtClean="0"/>
                        <a:t> Elena </a:t>
                      </a:r>
                      <a:r>
                        <a:rPr lang="it-IT" sz="1600" u="none" strike="noStrike" kern="1200" dirty="0" err="1" smtClean="0"/>
                        <a:t>Sichel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3353">
                <a:tc>
                  <a:txBody>
                    <a:bodyPr/>
                    <a:lstStyle/>
                    <a:p>
                      <a:r>
                        <a:rPr lang="it-IT" sz="1600" b="1" u="none" strike="noStrike" kern="1200" dirty="0" smtClean="0"/>
                        <a:t>“</a:t>
                      </a:r>
                      <a:r>
                        <a:rPr lang="it-IT" sz="1600" b="1" u="none" strike="noStrike" kern="1200" dirty="0" err="1" smtClean="0"/>
                        <a:t>Elliot</a:t>
                      </a:r>
                      <a:r>
                        <a:rPr lang="it-IT" sz="1600" b="1" u="none" strike="noStrike" kern="1200" dirty="0" smtClean="0"/>
                        <a:t> </a:t>
                      </a:r>
                      <a:r>
                        <a:rPr lang="it-IT" sz="1600" b="1" u="none" strike="noStrike" kern="1200" dirty="0" err="1" smtClean="0"/>
                        <a:t>Erwitt</a:t>
                      </a:r>
                      <a:r>
                        <a:rPr lang="it-IT" sz="1600" b="1" u="none" strike="noStrike" kern="1200" dirty="0" smtClean="0"/>
                        <a:t>: il grande fotografo della commedia umana” </a:t>
                      </a:r>
                      <a:r>
                        <a:rPr lang="it-IT" sz="1600" u="none" strike="noStrike" kern="1200" dirty="0" smtClean="0"/>
                        <a:t>a cura di Donato </a:t>
                      </a:r>
                      <a:r>
                        <a:rPr lang="it-IT" sz="1600" u="none" strike="noStrike" kern="1200" dirty="0" err="1" smtClean="0"/>
                        <a:t>Aquaro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5143">
                <a:tc>
                  <a:txBody>
                    <a:bodyPr/>
                    <a:lstStyle/>
                    <a:p>
                      <a:r>
                        <a:rPr lang="it-IT" sz="1600" b="1" u="none" strike="noStrike" kern="1200" dirty="0" smtClean="0"/>
                        <a:t>“Parole che restano, significati che cambiano” </a:t>
                      </a:r>
                      <a:r>
                        <a:rPr lang="it-IT" sz="1600" u="none" strike="noStrike" kern="1200" dirty="0" smtClean="0"/>
                        <a:t>2 incontri con la Prof.ssa Donata Ortolani sulla parola VIRTU'</a:t>
                      </a:r>
                      <a:endParaRPr lang="it-IT" sz="16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51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t-IT" sz="1600" b="1" u="none" strike="noStrike" kern="1200" dirty="0" smtClean="0"/>
                        <a:t>“Raccontiamoci le foto</a:t>
                      </a:r>
                      <a:r>
                        <a:rPr lang="it-IT" sz="1600" b="1" u="none" strike="noStrike" kern="1200" baseline="0" dirty="0" smtClean="0"/>
                        <a:t> – visione e commento di foto di autori amatoriali </a:t>
                      </a:r>
                      <a:r>
                        <a:rPr lang="it-IT" sz="1600" b="1" u="none" strike="noStrike" kern="1200" dirty="0" smtClean="0"/>
                        <a:t>” </a:t>
                      </a:r>
                      <a:r>
                        <a:rPr lang="it-IT" sz="1600" u="none" strike="noStrike" kern="1200" dirty="0" smtClean="0"/>
                        <a:t>a cura di Donato </a:t>
                      </a:r>
                      <a:r>
                        <a:rPr lang="it-IT" sz="1600" u="none" strike="noStrike" kern="1200" dirty="0" err="1" smtClean="0"/>
                        <a:t>Aquaro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6551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 smtClean="0"/>
                        <a:t>“Ambrogio Lorenzetti“ </a:t>
                      </a:r>
                      <a:r>
                        <a:rPr lang="it-IT" sz="1600" u="none" strike="noStrike" dirty="0" smtClean="0"/>
                        <a:t>conferenza con</a:t>
                      </a:r>
                      <a:r>
                        <a:rPr lang="it-IT" sz="1600" u="none" strike="noStrike" baseline="0" dirty="0" smtClean="0"/>
                        <a:t> F. </a:t>
                      </a:r>
                      <a:r>
                        <a:rPr lang="it-IT" sz="1600" u="none" strike="noStrike" baseline="0" dirty="0" err="1" smtClean="0"/>
                        <a:t>Cellerino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6551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 dirty="0" smtClean="0"/>
                        <a:t>“</a:t>
                      </a:r>
                      <a:r>
                        <a:rPr lang="it-IT" sz="1600" b="1" u="none" strike="noStrike" dirty="0" smtClean="0"/>
                        <a:t>Passo dopo passo ho viaggiato il mondo – Appunti irrituali</a:t>
                      </a:r>
                      <a:r>
                        <a:rPr lang="it-IT" sz="1600" b="1" u="none" strike="noStrike" baseline="0" dirty="0" smtClean="0"/>
                        <a:t> di una </a:t>
                      </a:r>
                      <a:r>
                        <a:rPr lang="it-IT" sz="1600" b="1" u="none" strike="noStrike" baseline="0" dirty="0" err="1" smtClean="0"/>
                        <a:t>vaggiatrice</a:t>
                      </a:r>
                      <a:r>
                        <a:rPr lang="it-IT" sz="1600" u="none" strike="noStrike" baseline="0" dirty="0" smtClean="0"/>
                        <a:t>” con F. </a:t>
                      </a:r>
                      <a:r>
                        <a:rPr lang="it-IT" sz="1600" u="none" strike="noStrike" baseline="0" dirty="0" err="1" smtClean="0"/>
                        <a:t>Cellerino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6551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 smtClean="0"/>
                        <a:t>Corso di autoproduzione della birra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6551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“Poesia, arte che insorge – Poeti contro il potere”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 Enzo, Patrizia e Goffredo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6551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“Roma: Museo </a:t>
                      </a:r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Montemartini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 tanto altro!”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due giorni in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trasferta con </a:t>
                      </a:r>
                      <a:r>
                        <a:rPr lang="it-IT" sz="16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F.Cellerino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539552" y="5517232"/>
          <a:ext cx="8352928" cy="107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5715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b="1" u="non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MOSTRE ALLO ZENZERO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9245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Viaggio in Patagonia e altri posti del cuore </a:t>
                      </a:r>
                      <a:r>
                        <a:rPr lang="it-IT" dirty="0" smtClean="0"/>
                        <a:t>di Maurizio </a:t>
                      </a:r>
                      <a:r>
                        <a:rPr lang="it-IT" dirty="0" err="1" smtClean="0"/>
                        <a:t>Bistagnino</a:t>
                      </a:r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571500" y="357188"/>
          <a:ext cx="7786714" cy="24119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86714"/>
              </a:tblGrid>
              <a:tr h="514448">
                <a:tc>
                  <a:txBody>
                    <a:bodyPr/>
                    <a:lstStyle/>
                    <a:p>
                      <a:pPr algn="ctr"/>
                      <a:r>
                        <a:rPr lang="it-IT" sz="3200" u="none" kern="1200" dirty="0" smtClean="0"/>
                        <a:t>TEATRO e CINEMA</a:t>
                      </a:r>
                      <a:endParaRPr lang="it-IT" sz="3200" b="1" u="non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991">
                <a:tc>
                  <a:txBody>
                    <a:bodyPr/>
                    <a:lstStyle/>
                    <a:p>
                      <a:pPr algn="l"/>
                      <a:r>
                        <a:rPr lang="it-IT" sz="2000" u="none" strike="noStrike" kern="1200" dirty="0" smtClean="0"/>
                        <a:t>“</a:t>
                      </a:r>
                      <a:r>
                        <a:rPr lang="it-IT" sz="2000" b="1" u="none" strike="noStrike" kern="1200" dirty="0" smtClean="0"/>
                        <a:t>Dieci domande a Majakovskij</a:t>
                      </a:r>
                      <a:r>
                        <a:rPr lang="it-IT" sz="2000" u="none" strike="noStrike" kern="1200" dirty="0" smtClean="0"/>
                        <a:t>“ </a:t>
                      </a:r>
                      <a:r>
                        <a:rPr lang="it-IT" sz="1800" u="none" strike="noStrike" kern="1200" dirty="0" smtClean="0"/>
                        <a:t>di Franco </a:t>
                      </a:r>
                      <a:r>
                        <a:rPr lang="it-IT" sz="1800" u="none" strike="noStrike" kern="1200" dirty="0" err="1" smtClean="0"/>
                        <a:t>Finocchiaro</a:t>
                      </a:r>
                      <a:endParaRPr lang="it-IT" sz="18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991">
                <a:tc>
                  <a:txBody>
                    <a:bodyPr/>
                    <a:lstStyle/>
                    <a:p>
                      <a:pPr algn="just"/>
                      <a:r>
                        <a:rPr lang="it-IT" sz="2000" u="none" strike="noStrike" kern="1200" dirty="0" smtClean="0"/>
                        <a:t>“</a:t>
                      </a:r>
                      <a:r>
                        <a:rPr lang="it-IT" sz="2000" b="1" u="none" strike="noStrike" kern="1200" dirty="0" smtClean="0"/>
                        <a:t>Cinema tra storia e memoria</a:t>
                      </a:r>
                      <a:r>
                        <a:rPr lang="it-IT" sz="2000" u="none" strike="noStrike" kern="1200" dirty="0" smtClean="0"/>
                        <a:t>” </a:t>
                      </a:r>
                      <a:r>
                        <a:rPr lang="it-IT" sz="1600" u="none" strike="noStrike" kern="1200" dirty="0" smtClean="0"/>
                        <a:t>-  12</a:t>
                      </a:r>
                      <a:r>
                        <a:rPr lang="it-IT" sz="1600" u="none" strike="noStrike" kern="1200" baseline="0" dirty="0" smtClean="0"/>
                        <a:t> incontri con Stefano </a:t>
                      </a:r>
                      <a:r>
                        <a:rPr lang="it-IT" sz="1600" u="none" strike="noStrike" kern="1200" baseline="0" dirty="0" err="1" smtClean="0"/>
                        <a:t>Paba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991">
                <a:tc>
                  <a:txBody>
                    <a:bodyPr/>
                    <a:lstStyle/>
                    <a:p>
                      <a:pPr algn="just"/>
                      <a:r>
                        <a:rPr lang="it-IT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it-IT" sz="20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Intorno a Denis Villeneuve</a:t>
                      </a:r>
                      <a:r>
                        <a:rPr lang="it-IT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– 7 incontri con Stefano </a:t>
                      </a:r>
                      <a:r>
                        <a:rPr lang="it-IT" sz="16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Paba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4134">
                <a:tc>
                  <a:txBody>
                    <a:bodyPr/>
                    <a:lstStyle/>
                    <a:p>
                      <a:pPr algn="just"/>
                      <a:r>
                        <a:rPr lang="it-IT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it-IT" sz="20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Oro Rosso</a:t>
                      </a:r>
                      <a:r>
                        <a:rPr lang="it-IT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  di</a:t>
                      </a:r>
                      <a:r>
                        <a:rPr lang="it-IT" sz="20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i="1" dirty="0" err="1" smtClean="0"/>
                        <a:t>Jafar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Panahi</a:t>
                      </a:r>
                      <a:r>
                        <a:rPr lang="it-IT" sz="2000" i="1" dirty="0" smtClean="0"/>
                        <a:t> - </a:t>
                      </a:r>
                      <a:r>
                        <a:rPr lang="it-IT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con Stefano </a:t>
                      </a:r>
                      <a:r>
                        <a:rPr lang="it-IT" sz="1600" b="0" i="0" u="none" strike="noStrike" kern="1200" dirty="0" err="1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Paba</a:t>
                      </a:r>
                      <a:endParaRPr lang="it-IT" sz="16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39552" y="2924944"/>
          <a:ext cx="8358246" cy="3374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60105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b="1" u="non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Incontri musicali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5658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“Il Coro del Bagdad </a:t>
                      </a:r>
                      <a:r>
                        <a:rPr lang="it-IT" b="1" dirty="0" err="1" smtClean="0"/>
                        <a:t>Cafè</a:t>
                      </a:r>
                      <a:r>
                        <a:rPr lang="it-IT" b="1" dirty="0" smtClean="0"/>
                        <a:t> canta l’Opera”</a:t>
                      </a:r>
                      <a:endParaRPr lang="it-IT" sz="1400" b="0" dirty="0"/>
                    </a:p>
                  </a:txBody>
                  <a:tcPr/>
                </a:tc>
              </a:tr>
              <a:tr h="35658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“Saggio di fine anno”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 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Coro della Memoria</a:t>
                      </a:r>
                      <a:endParaRPr lang="it-IT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58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“A tutto swing!”  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serata musicale con i 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SIX-UP</a:t>
                      </a:r>
                      <a:endParaRPr lang="it-IT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58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“Coro Canto Libero”  </a:t>
                      </a:r>
                      <a:r>
                        <a:rPr lang="it-IT" sz="1400" b="0" dirty="0" smtClean="0"/>
                        <a:t>concerto</a:t>
                      </a:r>
                      <a:endParaRPr lang="it-IT" sz="1400" dirty="0"/>
                    </a:p>
                  </a:txBody>
                  <a:tcPr/>
                </a:tc>
              </a:tr>
              <a:tr h="35658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“Poiché a volte </a:t>
                      </a:r>
                      <a:r>
                        <a:rPr lang="it-IT" b="1" dirty="0" err="1" smtClean="0"/>
                        <a:t>tornano…eccole</a:t>
                      </a:r>
                      <a:r>
                        <a:rPr lang="it-IT" b="1" dirty="0" smtClean="0"/>
                        <a:t> qua!” 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Concerto di Bianca e Nadia</a:t>
                      </a:r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58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Concerto in </a:t>
                      </a:r>
                      <a:r>
                        <a:rPr lang="it-IT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S.Pietro</a:t>
                      </a:r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Banchi </a:t>
                      </a:r>
                      <a:r>
                        <a:rPr lang="it-IT" sz="1400" b="1" dirty="0" smtClean="0"/>
                        <a:t>Coro del Bagdad </a:t>
                      </a:r>
                      <a:r>
                        <a:rPr lang="it-IT" sz="1400" b="1" dirty="0" err="1" smtClean="0"/>
                        <a:t>Cafè</a:t>
                      </a:r>
                      <a:r>
                        <a:rPr lang="it-IT" sz="1400" b="1" dirty="0" smtClean="0"/>
                        <a:t> </a:t>
                      </a:r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Concerto in San </a:t>
                      </a:r>
                      <a:r>
                        <a:rPr lang="it-IT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Torpete</a:t>
                      </a:r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 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Coro del Bagdad </a:t>
                      </a:r>
                      <a:r>
                        <a:rPr lang="it-IT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Cafè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it-IT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RIASSUMENDO: </a:t>
            </a:r>
            <a:r>
              <a:rPr lang="it-IT" b="1" dirty="0" smtClean="0"/>
              <a:t>621 eventi </a:t>
            </a:r>
            <a:endParaRPr lang="it-IT" dirty="0" smtClean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3608" y="1052736"/>
            <a:ext cx="6400800" cy="4525963"/>
          </a:xfrm>
          <a:noFill/>
        </p:spPr>
      </p:pic>
      <p:sp>
        <p:nvSpPr>
          <p:cNvPr id="4" name="Rettangolo 3"/>
          <p:cNvSpPr/>
          <p:nvPr/>
        </p:nvSpPr>
        <p:spPr>
          <a:xfrm>
            <a:off x="3995936" y="580526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621</a:t>
            </a:r>
            <a:r>
              <a:rPr lang="it-IT" sz="2000" b="1" dirty="0" smtClean="0"/>
              <a:t> eventi in </a:t>
            </a:r>
            <a:r>
              <a:rPr lang="it-IT" sz="2000" b="1" dirty="0" smtClean="0">
                <a:solidFill>
                  <a:srgbClr val="FF0000"/>
                </a:solidFill>
              </a:rPr>
              <a:t>210</a:t>
            </a:r>
            <a:r>
              <a:rPr lang="it-IT" sz="2000" b="1" dirty="0" smtClean="0"/>
              <a:t> giorni </a:t>
            </a:r>
          </a:p>
          <a:p>
            <a:pPr algn="ctr">
              <a:buNone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2,95 eventi  al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giorno!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sz="5300" b="1" dirty="0" smtClean="0"/>
              <a:t>Classificazione attività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5" name="Diagramma 4"/>
          <p:cNvGraphicFramePr/>
          <p:nvPr/>
        </p:nvGraphicFramePr>
        <p:xfrm>
          <a:off x="500034" y="1500174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07EA67-CA52-44EF-B537-A5BAC4B54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9607EA67-CA52-44EF-B537-A5BAC4B540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CEB8FE-09CA-4461-A8BE-7B9CE4463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EDCEB8FE-09CA-4461-A8BE-7B9CE4463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ED2CCC-B1C6-4312-8FC9-0553EA57E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EAED2CCC-B1C6-4312-8FC9-0553EA57EB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D7E0F1-E357-4E94-9945-871A8C73A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9DD7E0F1-E357-4E94-9945-871A8C73AD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850900"/>
          </a:xfrm>
        </p:spPr>
        <p:txBody>
          <a:bodyPr/>
          <a:lstStyle/>
          <a:p>
            <a:endParaRPr lang="it-IT" smtClean="0"/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250825" y="1312863"/>
            <a:ext cx="8353425" cy="5140325"/>
          </a:xfrm>
        </p:spPr>
        <p:txBody>
          <a:bodyPr/>
          <a:lstStyle/>
          <a:p>
            <a:r>
              <a:rPr lang="it-IT" sz="2800" b="1" smtClean="0">
                <a:solidFill>
                  <a:srgbClr val="C00000"/>
                </a:solidFill>
              </a:rPr>
              <a:t>Corsi di cucina: 60 incontri</a:t>
            </a:r>
          </a:p>
          <a:p>
            <a:pPr lvl="1"/>
            <a:r>
              <a:rPr lang="it-IT" sz="1600" smtClean="0"/>
              <a:t>2 corsi per principianti</a:t>
            </a:r>
          </a:p>
          <a:p>
            <a:pPr lvl="1"/>
            <a:r>
              <a:rPr lang="it-IT" sz="1600" smtClean="0"/>
              <a:t>3 corsi tematici</a:t>
            </a:r>
          </a:p>
          <a:p>
            <a:r>
              <a:rPr lang="it-IT" sz="2800" b="1" smtClean="0">
                <a:solidFill>
                  <a:srgbClr val="C00000"/>
                </a:solidFill>
              </a:rPr>
              <a:t>Corsi di Inglese: 50 incontri</a:t>
            </a:r>
          </a:p>
          <a:p>
            <a:pPr lvl="1"/>
            <a:r>
              <a:rPr lang="it-IT" sz="1600" smtClean="0"/>
              <a:t>1 corso base</a:t>
            </a:r>
          </a:p>
          <a:p>
            <a:pPr lvl="1"/>
            <a:r>
              <a:rPr lang="it-IT" sz="1600" smtClean="0"/>
              <a:t>1 corso intermedio</a:t>
            </a:r>
          </a:p>
          <a:p>
            <a:r>
              <a:rPr lang="it-IT" sz="2800" b="1" smtClean="0">
                <a:solidFill>
                  <a:srgbClr val="C00000"/>
                </a:solidFill>
              </a:rPr>
              <a:t>AFA: 126  incontri</a:t>
            </a:r>
          </a:p>
          <a:p>
            <a:pPr lvl="1"/>
            <a:r>
              <a:rPr lang="it-IT" sz="1600" smtClean="0"/>
              <a:t>6 corsi bisettimanali (Circa 100 iscritti)</a:t>
            </a:r>
          </a:p>
          <a:p>
            <a:r>
              <a:rPr lang="it-IT" sz="2800" b="1" smtClean="0">
                <a:solidFill>
                  <a:srgbClr val="C00000"/>
                </a:solidFill>
              </a:rPr>
              <a:t>Tai Chi: 25 incontri</a:t>
            </a:r>
          </a:p>
          <a:p>
            <a:pPr lvl="1"/>
            <a:r>
              <a:rPr lang="it-IT" sz="1800" smtClean="0"/>
              <a:t>1 corso  settimanale (10 iscritti)</a:t>
            </a:r>
          </a:p>
          <a:p>
            <a:r>
              <a:rPr lang="it-IT" sz="2800" b="1" smtClean="0">
                <a:solidFill>
                  <a:srgbClr val="C00000"/>
                </a:solidFill>
              </a:rPr>
              <a:t>Yoga: 32 incontri</a:t>
            </a:r>
          </a:p>
          <a:p>
            <a:pPr lvl="1"/>
            <a:r>
              <a:rPr lang="it-IT" sz="1600" smtClean="0"/>
              <a:t>1 corso settimanale (16 iscritti)</a:t>
            </a:r>
          </a:p>
          <a:p>
            <a:endParaRPr lang="it-IT" smtClean="0"/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611188" y="333375"/>
            <a:ext cx="7777162" cy="71913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000" b="1" dirty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rPr>
              <a:t>Attività</a:t>
            </a:r>
            <a:r>
              <a:rPr lang="it-IT" sz="4400" b="1" dirty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it-IT" sz="4000" b="1" dirty="0" smtClean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rPr>
              <a:t>permanenti       </a:t>
            </a:r>
            <a:r>
              <a:rPr lang="it-IT" sz="2000" dirty="0" smtClean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rPr>
              <a:t>1/3</a:t>
            </a:r>
            <a:endParaRPr lang="it-IT" sz="2000" dirty="0">
              <a:solidFill>
                <a:schemeClr val="bg1"/>
              </a:solidFill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850900"/>
          </a:xfrm>
        </p:spPr>
        <p:txBody>
          <a:bodyPr/>
          <a:lstStyle/>
          <a:p>
            <a:endParaRPr lang="it-IT" smtClean="0"/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179388" y="1196975"/>
            <a:ext cx="8353425" cy="5545138"/>
          </a:xfrm>
        </p:spPr>
        <p:txBody>
          <a:bodyPr/>
          <a:lstStyle/>
          <a:p>
            <a:r>
              <a:rPr lang="it-IT" sz="2800" b="1" smtClean="0">
                <a:solidFill>
                  <a:srgbClr val="C00000"/>
                </a:solidFill>
              </a:rPr>
              <a:t>Cori: 30 incontri</a:t>
            </a:r>
          </a:p>
          <a:p>
            <a:pPr lvl="1"/>
            <a:r>
              <a:rPr lang="it-IT" sz="1600" smtClean="0"/>
              <a:t>Coro Bagdad</a:t>
            </a:r>
          </a:p>
          <a:p>
            <a:pPr lvl="1"/>
            <a:r>
              <a:rPr lang="it-IT" sz="1600" smtClean="0"/>
              <a:t>Coro della Memora</a:t>
            </a:r>
          </a:p>
          <a:p>
            <a:r>
              <a:rPr lang="it-IT" sz="2800" b="1" smtClean="0">
                <a:solidFill>
                  <a:srgbClr val="C00000"/>
                </a:solidFill>
              </a:rPr>
              <a:t>Gioco carte: 20 incontri</a:t>
            </a:r>
          </a:p>
          <a:p>
            <a:pPr lvl="1"/>
            <a:r>
              <a:rPr lang="it-IT" sz="1600" smtClean="0"/>
              <a:t>Burraco e scopone (mediamente 5 persone)</a:t>
            </a:r>
          </a:p>
          <a:p>
            <a:r>
              <a:rPr lang="it-IT" sz="2800" b="1" smtClean="0">
                <a:solidFill>
                  <a:srgbClr val="C00000"/>
                </a:solidFill>
              </a:rPr>
              <a:t>Corso di disegno: 6 incontri</a:t>
            </a:r>
          </a:p>
          <a:p>
            <a:pPr lvl="1"/>
            <a:r>
              <a:rPr lang="it-IT" sz="1600" smtClean="0"/>
              <a:t>1 incontro settimanale (5 iscritti)</a:t>
            </a:r>
          </a:p>
          <a:p>
            <a:r>
              <a:rPr lang="it-IT" sz="2800" b="1" smtClean="0">
                <a:solidFill>
                  <a:srgbClr val="C00000"/>
                </a:solidFill>
              </a:rPr>
              <a:t>ABC Digitale: 6 incontri</a:t>
            </a:r>
          </a:p>
          <a:p>
            <a:pPr lvl="1"/>
            <a:r>
              <a:rPr lang="it-IT" sz="1600" smtClean="0"/>
              <a:t>Incontri rivolti agli anziani per apprendere l’uso dello smartphone e del tablet  (25 partecipanti)</a:t>
            </a:r>
          </a:p>
          <a:p>
            <a:r>
              <a:rPr lang="it-IT" sz="2800" b="1" smtClean="0">
                <a:solidFill>
                  <a:srgbClr val="C00000"/>
                </a:solidFill>
              </a:rPr>
              <a:t>Corsi di fotografia: 30 incontri</a:t>
            </a:r>
          </a:p>
          <a:p>
            <a:pPr lvl="1"/>
            <a:r>
              <a:rPr lang="it-IT" sz="1600" smtClean="0"/>
              <a:t>2 corsi base</a:t>
            </a:r>
          </a:p>
          <a:p>
            <a:pPr lvl="1"/>
            <a:r>
              <a:rPr lang="it-IT" sz="1600" smtClean="0"/>
              <a:t>1 corso avanzati</a:t>
            </a:r>
          </a:p>
          <a:p>
            <a:pPr lvl="1"/>
            <a:r>
              <a:rPr lang="it-IT" sz="1600" smtClean="0"/>
              <a:t>2 corsi di elaborazione immagini</a:t>
            </a:r>
          </a:p>
          <a:p>
            <a:endParaRPr lang="it-IT" smtClean="0"/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611188" y="333375"/>
            <a:ext cx="7777162" cy="71913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000" b="1" dirty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rPr>
              <a:t>Attività</a:t>
            </a:r>
            <a:r>
              <a:rPr lang="it-IT" sz="4400" b="1" dirty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it-IT" sz="4000" b="1" dirty="0" smtClean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rPr>
              <a:t>permanenti        </a:t>
            </a:r>
            <a:r>
              <a:rPr lang="it-IT" sz="2000" dirty="0" smtClean="0">
                <a:solidFill>
                  <a:schemeClr val="bg1"/>
                </a:solidFill>
                <a:latin typeface="Arial Rounded MT Bold" pitchFamily="34" charset="0"/>
              </a:rPr>
              <a:t>2/3</a:t>
            </a:r>
            <a:endParaRPr lang="it-IT" sz="20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850900"/>
          </a:xfrm>
        </p:spPr>
        <p:txBody>
          <a:bodyPr/>
          <a:lstStyle/>
          <a:p>
            <a:endParaRPr lang="it-IT" smtClean="0"/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179388" y="1196975"/>
            <a:ext cx="8353425" cy="5545138"/>
          </a:xfrm>
        </p:spPr>
        <p:txBody>
          <a:bodyPr/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Gruppo di lettura: 9 incontri</a:t>
            </a:r>
          </a:p>
          <a:p>
            <a:pPr lvl="1"/>
            <a:r>
              <a:rPr lang="it-IT" sz="1600" dirty="0" err="1" smtClean="0"/>
              <a:t>Kader</a:t>
            </a:r>
            <a:r>
              <a:rPr lang="it-IT" sz="1600" dirty="0" smtClean="0"/>
              <a:t> </a:t>
            </a:r>
            <a:r>
              <a:rPr lang="it-IT" sz="1600" dirty="0" err="1" smtClean="0"/>
              <a:t>Abdolah</a:t>
            </a:r>
            <a:r>
              <a:rPr lang="it-IT" sz="1600" dirty="0" smtClean="0"/>
              <a:t> “Scrittura cuneiforme”</a:t>
            </a:r>
          </a:p>
          <a:p>
            <a:pPr lvl="1"/>
            <a:r>
              <a:rPr lang="it-IT" sz="1600" dirty="0" err="1" smtClean="0"/>
              <a:t>Azar</a:t>
            </a:r>
            <a:r>
              <a:rPr lang="it-IT" sz="1600" dirty="0" smtClean="0"/>
              <a:t> </a:t>
            </a:r>
            <a:r>
              <a:rPr lang="it-IT" sz="1600" dirty="0" err="1" smtClean="0"/>
              <a:t>Nafisi</a:t>
            </a:r>
            <a:r>
              <a:rPr lang="it-IT" sz="1600" dirty="0" smtClean="0"/>
              <a:t> “Le cose che non ho detto””</a:t>
            </a:r>
          </a:p>
          <a:p>
            <a:pPr lvl="1"/>
            <a:r>
              <a:rPr lang="it-IT" sz="1600" dirty="0" smtClean="0"/>
              <a:t>A.A. </a:t>
            </a:r>
            <a:r>
              <a:rPr lang="it-IT" sz="1600" dirty="0" err="1" smtClean="0"/>
              <a:t>Olafsdòttir</a:t>
            </a:r>
            <a:r>
              <a:rPr lang="it-IT" sz="1600" dirty="0" smtClean="0"/>
              <a:t> “Rosa Candida” </a:t>
            </a:r>
          </a:p>
          <a:p>
            <a:pPr lvl="1"/>
            <a:r>
              <a:rPr lang="it-IT" sz="1600" dirty="0" smtClean="0"/>
              <a:t>M. Cohen </a:t>
            </a:r>
            <a:r>
              <a:rPr lang="it-IT" sz="1600" dirty="0" err="1" smtClean="0"/>
              <a:t>Corasanti</a:t>
            </a:r>
            <a:r>
              <a:rPr lang="it-IT" sz="1600" dirty="0" smtClean="0"/>
              <a:t> “Come il vento tra i mandorli”</a:t>
            </a:r>
          </a:p>
          <a:p>
            <a:pPr lvl="1"/>
            <a:r>
              <a:rPr lang="it-IT" sz="1600" dirty="0" smtClean="0"/>
              <a:t>Ala </a:t>
            </a:r>
            <a:r>
              <a:rPr lang="it-IT" sz="1600" dirty="0" err="1" smtClean="0"/>
              <a:t>Al-Aswani</a:t>
            </a:r>
            <a:r>
              <a:rPr lang="it-IT" sz="1600" dirty="0" smtClean="0"/>
              <a:t> “Palazzo </a:t>
            </a:r>
            <a:r>
              <a:rPr lang="it-IT" sz="1600" dirty="0" err="1" smtClean="0"/>
              <a:t>Yacoubian</a:t>
            </a:r>
            <a:r>
              <a:rPr lang="it-IT" sz="1600" dirty="0" smtClean="0"/>
              <a:t>”" </a:t>
            </a:r>
          </a:p>
          <a:p>
            <a:pPr lvl="1"/>
            <a:r>
              <a:rPr lang="it-IT" sz="1600" dirty="0" smtClean="0"/>
              <a:t>C. </a:t>
            </a:r>
            <a:r>
              <a:rPr lang="it-IT" sz="1600" dirty="0" err="1" smtClean="0"/>
              <a:t>Ngozi</a:t>
            </a:r>
            <a:r>
              <a:rPr lang="it-IT" sz="1600" dirty="0" smtClean="0"/>
              <a:t> </a:t>
            </a:r>
            <a:r>
              <a:rPr lang="it-IT" sz="1600" dirty="0" err="1" smtClean="0"/>
              <a:t>Adichie</a:t>
            </a:r>
            <a:r>
              <a:rPr lang="it-IT" sz="1600" dirty="0" smtClean="0"/>
              <a:t> “L’ibisco viola”</a:t>
            </a:r>
          </a:p>
          <a:p>
            <a:pPr lvl="1"/>
            <a:r>
              <a:rPr lang="it-IT" sz="1600" dirty="0" err="1" smtClean="0"/>
              <a:t>J.M.Coetze</a:t>
            </a:r>
            <a:r>
              <a:rPr lang="it-IT" sz="1600" dirty="0" smtClean="0"/>
              <a:t> “Nel cuore del Paese"</a:t>
            </a:r>
          </a:p>
          <a:p>
            <a:pPr lvl="1"/>
            <a:r>
              <a:rPr lang="it-IT" sz="1600" dirty="0" err="1" smtClean="0"/>
              <a:t>Kent</a:t>
            </a:r>
            <a:r>
              <a:rPr lang="it-IT" sz="1600" dirty="0" smtClean="0"/>
              <a:t> </a:t>
            </a:r>
            <a:r>
              <a:rPr lang="it-IT" sz="1600" dirty="0" err="1" smtClean="0"/>
              <a:t>Haruf</a:t>
            </a:r>
            <a:r>
              <a:rPr lang="it-IT" sz="1600" dirty="0" smtClean="0"/>
              <a:t> “Le nostre anime di notte”</a:t>
            </a:r>
          </a:p>
          <a:p>
            <a:pPr lvl="1"/>
            <a:r>
              <a:rPr lang="it-IT" sz="1600" dirty="0" smtClean="0"/>
              <a:t>Elizabeth </a:t>
            </a:r>
            <a:r>
              <a:rPr lang="it-IT" sz="1600" dirty="0" err="1" smtClean="0"/>
              <a:t>Strout</a:t>
            </a:r>
            <a:r>
              <a:rPr lang="it-IT" sz="1600" dirty="0" smtClean="0"/>
              <a:t> “Tutto è possibile”</a:t>
            </a:r>
          </a:p>
          <a:p>
            <a:r>
              <a:rPr lang="it-IT" sz="2800" b="1" dirty="0" smtClean="0">
                <a:solidFill>
                  <a:srgbClr val="C00000"/>
                </a:solidFill>
              </a:rPr>
              <a:t>Sostegno compiti: 30 incontri</a:t>
            </a:r>
          </a:p>
          <a:p>
            <a:pPr lvl="1"/>
            <a:r>
              <a:rPr lang="it-IT" sz="1600" dirty="0" smtClean="0"/>
              <a:t>2 ore, 1 volta alla settimana</a:t>
            </a:r>
          </a:p>
          <a:p>
            <a:pPr lvl="1"/>
            <a:r>
              <a:rPr lang="it-IT" sz="1600" dirty="0" smtClean="0"/>
              <a:t>Rivolto studenti scuola media inferiore (44 iscritti, media delle presenze 14 ragazzi / 8 docenti)</a:t>
            </a:r>
          </a:p>
          <a:p>
            <a:r>
              <a:rPr lang="it-IT" sz="2800" b="1" dirty="0" smtClean="0">
                <a:solidFill>
                  <a:srgbClr val="C00000"/>
                </a:solidFill>
              </a:rPr>
              <a:t>Laboratorio dei Burattini: 10 incontri</a:t>
            </a:r>
          </a:p>
          <a:p>
            <a:pPr lvl="1"/>
            <a:r>
              <a:rPr lang="it-IT" sz="1600" dirty="0" smtClean="0"/>
              <a:t>Attività finanziata con l’8x1000 della Chiesa Valdese e che vede impegnati i ragazzi richiedenti asilo ospitati dalla Coop. “Tutta un’altra storia”</a:t>
            </a:r>
          </a:p>
          <a:p>
            <a:endParaRPr lang="it-IT" sz="2800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611188" y="333375"/>
            <a:ext cx="7777162" cy="71913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000" b="1" dirty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rPr>
              <a:t>Attività</a:t>
            </a:r>
            <a:r>
              <a:rPr lang="it-IT" sz="4400" b="1" dirty="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it-IT" sz="4000" b="1" dirty="0" smtClean="0">
                <a:solidFill>
                  <a:schemeClr val="bg1"/>
                </a:solidFill>
                <a:latin typeface="Arial Rounded MT Bold" pitchFamily="34" charset="0"/>
              </a:rPr>
              <a:t>permanenti     </a:t>
            </a:r>
            <a:r>
              <a:rPr lang="it-IT" sz="4000" b="1" dirty="0" smtClean="0">
                <a:solidFill>
                  <a:schemeClr val="bg1"/>
                </a:solidFill>
                <a:latin typeface="Arial Rounded MT Bold" pitchFamily="34" charset="0"/>
              </a:rPr>
              <a:t>   </a:t>
            </a:r>
            <a:r>
              <a:rPr lang="it-IT" sz="2000" dirty="0" smtClean="0">
                <a:solidFill>
                  <a:schemeClr val="bg1"/>
                </a:solidFill>
                <a:latin typeface="Arial Rounded MT Bold" pitchFamily="34" charset="0"/>
              </a:rPr>
              <a:t>3/</a:t>
            </a:r>
            <a:r>
              <a:rPr lang="it-IT" sz="2000" dirty="0" err="1" smtClean="0">
                <a:solidFill>
                  <a:schemeClr val="bg1"/>
                </a:solidFill>
                <a:latin typeface="Arial Rounded MT Bold" pitchFamily="34" charset="0"/>
              </a:rPr>
              <a:t>3</a:t>
            </a:r>
            <a:endParaRPr lang="it-IT" sz="20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669900"/>
          </a:solidFill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chemeClr val="bg1"/>
                </a:solidFill>
              </a:rPr>
              <a:t>Cene a tema </a:t>
            </a:r>
          </a:p>
        </p:txBody>
      </p:sp>
      <p:sp>
        <p:nvSpPr>
          <p:cNvPr id="9219" name="Segnaposto contenuto 3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5400675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Superchef in cucina (ai fornelli Angelo e Francesco)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“Cena di carnevale”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“Le frittelle”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Cena napoletana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“A tavola con i bolliti, ma anche..” per assaggiare le carni della Coop. Di Capenardo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“Cena della birra“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“Cena suoni e sughi”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“Cena di Pasqua”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“Cena degli assaggi dei vini nuovi"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“Cena dell’acciuga”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“Cena rossiniana”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Apericena  di “saluto di chiusura estiva” con spettacolo di Bianca e Nadia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“Cena di apertura" con il trio </a:t>
            </a:r>
            <a:r>
              <a:rPr lang="it-IT" sz="1600" b="1" i="1" smtClean="0">
                <a:solidFill>
                  <a:srgbClr val="669900"/>
                </a:solidFill>
              </a:rPr>
              <a:t>Jazz per finta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“Cena d’Autunno”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“Cena Occitana” con danze occitane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Cena con i ragazzi che partecipano al progetto “Cucina e Burattini”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“Cena di Natale”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it-IT" sz="1600" b="1" smtClean="0">
                <a:solidFill>
                  <a:srgbClr val="669900"/>
                </a:solidFill>
              </a:rPr>
              <a:t>“Cena di Capodanno” autogestita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it-IT" sz="1600" b="1" smtClean="0">
              <a:solidFill>
                <a:srgbClr val="669900"/>
              </a:solidFill>
            </a:endParaRPr>
          </a:p>
          <a:p>
            <a:pPr marL="514350" indent="-514350">
              <a:buFont typeface="Calibri" pitchFamily="34" charset="0"/>
              <a:buAutoNum type="arabicPeriod"/>
            </a:pPr>
            <a:endParaRPr lang="it-IT" sz="1600" b="1" smtClean="0">
              <a:solidFill>
                <a:srgbClr val="669900"/>
              </a:solidFill>
            </a:endParaRPr>
          </a:p>
          <a:p>
            <a:pPr marL="514350" indent="-514350">
              <a:buFont typeface="Calibri" pitchFamily="34" charset="0"/>
              <a:buAutoNum type="arabicPeriod"/>
            </a:pPr>
            <a:endParaRPr lang="it-IT" sz="1600" b="1" smtClean="0">
              <a:solidFill>
                <a:srgbClr val="669900"/>
              </a:solidFill>
            </a:endParaRPr>
          </a:p>
          <a:p>
            <a:pPr marL="514350" indent="-514350">
              <a:buFont typeface="Calibri" pitchFamily="34" charset="0"/>
              <a:buAutoNum type="arabicPeriod"/>
            </a:pPr>
            <a:endParaRPr lang="it-IT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E59505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4000" b="1" dirty="0" smtClean="0">
                <a:solidFill>
                  <a:schemeClr val="bg1"/>
                </a:solidFill>
              </a:rPr>
              <a:t>Attività in rete con altre </a:t>
            </a:r>
            <a:r>
              <a:rPr lang="it-IT" sz="4000" b="1" dirty="0" smtClean="0">
                <a:solidFill>
                  <a:schemeClr val="bg1"/>
                </a:solidFill>
              </a:rPr>
              <a:t>associazioni     </a:t>
            </a:r>
            <a:r>
              <a:rPr lang="it-IT" sz="2200" b="1" dirty="0" smtClean="0">
                <a:solidFill>
                  <a:schemeClr val="bg1"/>
                </a:solidFill>
              </a:rPr>
              <a:t>1/3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0243" name="Segnaposto contenuto 4"/>
          <p:cNvSpPr>
            <a:spLocks noGrp="1"/>
          </p:cNvSpPr>
          <p:nvPr>
            <p:ph idx="1"/>
          </p:nvPr>
        </p:nvSpPr>
        <p:spPr>
          <a:xfrm>
            <a:off x="468313" y="1268413"/>
            <a:ext cx="8351837" cy="5040312"/>
          </a:xfrm>
        </p:spPr>
        <p:txBody>
          <a:bodyPr/>
          <a:lstStyle/>
          <a:p>
            <a:r>
              <a:rPr lang="it-IT" b="1" smtClean="0">
                <a:solidFill>
                  <a:srgbClr val="E59505"/>
                </a:solidFill>
              </a:rPr>
              <a:t>Cene solidali</a:t>
            </a:r>
          </a:p>
          <a:p>
            <a:pPr lvl="1"/>
            <a:r>
              <a:rPr lang="it-IT" sz="1400" smtClean="0"/>
              <a:t>Apericena per Special Team Genova</a:t>
            </a:r>
          </a:p>
          <a:p>
            <a:pPr lvl="1"/>
            <a:r>
              <a:rPr lang="it-IT" sz="1400" smtClean="0"/>
              <a:t>cena per CCS</a:t>
            </a:r>
          </a:p>
          <a:p>
            <a:pPr lvl="1"/>
            <a:r>
              <a:rPr lang="it-IT" sz="1400" smtClean="0"/>
              <a:t>“Earth Hour- Una cena per la Terra” con WWF e Bottega Solidale</a:t>
            </a:r>
          </a:p>
          <a:p>
            <a:r>
              <a:rPr lang="it-IT" b="1" smtClean="0">
                <a:solidFill>
                  <a:srgbClr val="E59505"/>
                </a:solidFill>
              </a:rPr>
              <a:t>Pranzi in allegria</a:t>
            </a:r>
          </a:p>
          <a:p>
            <a:pPr lvl="1"/>
            <a:r>
              <a:rPr lang="it-IT" sz="1400" smtClean="0"/>
              <a:t>4 pranzi con gli anziani del Distretto socio sanitario</a:t>
            </a:r>
          </a:p>
          <a:p>
            <a:r>
              <a:rPr lang="it-IT" b="1" smtClean="0">
                <a:solidFill>
                  <a:srgbClr val="E59505"/>
                </a:solidFill>
              </a:rPr>
              <a:t>UniAuser</a:t>
            </a:r>
          </a:p>
          <a:p>
            <a:pPr lvl="1"/>
            <a:r>
              <a:rPr lang="it-IT" sz="1400" smtClean="0"/>
              <a:t>Approfondimenti di egittologia (5 incontri)</a:t>
            </a:r>
          </a:p>
          <a:p>
            <a:pPr lvl="1"/>
            <a:r>
              <a:rPr lang="it-IT" sz="1400" smtClean="0"/>
              <a:t>Corso di computer per principianti, e approfondimenti (34 incontri)</a:t>
            </a:r>
          </a:p>
          <a:p>
            <a:pPr lvl="1"/>
            <a:r>
              <a:rPr lang="it-IT" sz="1400" smtClean="0"/>
              <a:t>A Tavola, in salute e con piacere (6 incontri)</a:t>
            </a:r>
          </a:p>
          <a:p>
            <a:pPr lvl="1"/>
            <a:r>
              <a:rPr lang="it-IT" sz="1400" smtClean="0"/>
              <a:t>Passi e ripassi (4 Incontri)</a:t>
            </a:r>
          </a:p>
          <a:p>
            <a:pPr lvl="1"/>
            <a:r>
              <a:rPr lang="it-IT" sz="1400" smtClean="0"/>
              <a:t>Inglese per viaggiare (5 incontri)</a:t>
            </a:r>
          </a:p>
          <a:p>
            <a:pPr lvl="1"/>
            <a:endParaRPr lang="it-IT" sz="900" smtClean="0"/>
          </a:p>
          <a:p>
            <a:r>
              <a:rPr lang="it-IT" b="1" smtClean="0">
                <a:solidFill>
                  <a:srgbClr val="E59505"/>
                </a:solidFill>
              </a:rPr>
              <a:t>AUSER/Distretto Socio Sanitario: 9 incontri</a:t>
            </a:r>
          </a:p>
          <a:p>
            <a:pPr lvl="1"/>
            <a:r>
              <a:rPr lang="it-IT" sz="1400" smtClean="0"/>
              <a:t>Memory Training, corso teorico pratico per esercitare la memoria (20 partecipanti)</a:t>
            </a:r>
          </a:p>
          <a:p>
            <a:endParaRPr lang="it-IT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E59505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4000" b="1" dirty="0" smtClean="0">
                <a:solidFill>
                  <a:schemeClr val="bg1"/>
                </a:solidFill>
              </a:rPr>
              <a:t> Attività in rete con altre associazioni     </a:t>
            </a:r>
            <a:r>
              <a:rPr lang="it-IT" sz="2200" b="1" dirty="0" smtClean="0">
                <a:solidFill>
                  <a:schemeClr val="bg1"/>
                </a:solidFill>
              </a:rPr>
              <a:t>2/3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1267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smtClean="0">
                <a:solidFill>
                  <a:srgbClr val="E59505"/>
                </a:solidFill>
              </a:rPr>
              <a:t>Avventurieri nel mondo</a:t>
            </a:r>
          </a:p>
          <a:p>
            <a:pPr lvl="1"/>
            <a:r>
              <a:rPr lang="it-IT" sz="1400" smtClean="0"/>
              <a:t>“CUBA e COLOMBIA, paesi caraibici”</a:t>
            </a:r>
          </a:p>
          <a:p>
            <a:pPr lvl="1"/>
            <a:r>
              <a:rPr lang="it-IT" sz="1400" smtClean="0"/>
              <a:t>“ISLANDA"</a:t>
            </a:r>
          </a:p>
          <a:p>
            <a:pPr lvl="1"/>
            <a:r>
              <a:rPr lang="it-IT" sz="1400" smtClean="0"/>
              <a:t>“IRAN: una montagna di lapislazzuli”</a:t>
            </a:r>
          </a:p>
          <a:p>
            <a:pPr lvl="1"/>
            <a:r>
              <a:rPr lang="it-IT" sz="1400" smtClean="0"/>
              <a:t>“KAILASH e oltre”</a:t>
            </a:r>
          </a:p>
          <a:p>
            <a:pPr lvl="1"/>
            <a:r>
              <a:rPr lang="it-IT" sz="1400" smtClean="0"/>
              <a:t>“La fotografia naturalistica ambientata”"</a:t>
            </a:r>
          </a:p>
          <a:p>
            <a:pPr lvl="1"/>
            <a:r>
              <a:rPr lang="it-IT" sz="1400" smtClean="0"/>
              <a:t>“CAMBOGIA"</a:t>
            </a:r>
          </a:p>
          <a:p>
            <a:pPr lvl="1"/>
            <a:r>
              <a:rPr lang="it-IT" sz="1400" smtClean="0"/>
              <a:t>“CILE e ISOLA di PASQUA”</a:t>
            </a:r>
          </a:p>
          <a:p>
            <a:pPr lvl="1"/>
            <a:r>
              <a:rPr lang="it-IT" sz="1400" smtClean="0"/>
              <a:t>“FILIPPINE"</a:t>
            </a:r>
          </a:p>
          <a:p>
            <a:pPr lvl="1"/>
            <a:r>
              <a:rPr lang="it-IT" sz="1400" smtClean="0"/>
              <a:t>“PUNA Argentina e isole FAROE” </a:t>
            </a:r>
          </a:p>
          <a:p>
            <a:pPr lvl="1"/>
            <a:r>
              <a:rPr lang="it-IT" sz="1400" smtClean="0"/>
              <a:t>“GROENLANDIA deserto di ghiaccio”</a:t>
            </a:r>
          </a:p>
          <a:p>
            <a:endParaRPr lang="it-IT" sz="140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/>
          <p:cNvGraphicFramePr>
            <a:graphicFrameLocks/>
          </p:cNvGraphicFramePr>
          <p:nvPr/>
        </p:nvGraphicFramePr>
        <p:xfrm>
          <a:off x="357158" y="1714488"/>
          <a:ext cx="8786842" cy="4810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tangolo 5"/>
          <p:cNvSpPr/>
          <p:nvPr/>
        </p:nvSpPr>
        <p:spPr>
          <a:xfrm>
            <a:off x="642938" y="981075"/>
            <a:ext cx="7643812" cy="9667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5740" tIns="102870" rIns="205740" bIns="102870" spcCol="1270" anchor="ctr"/>
          <a:lstStyle/>
          <a:p>
            <a:pPr algn="ctr" defTabSz="2400300">
              <a:lnSpc>
                <a:spcPct val="90000"/>
              </a:lnSpc>
              <a:spcAft>
                <a:spcPct val="35000"/>
              </a:spcAft>
              <a:defRPr/>
            </a:pPr>
            <a:endParaRPr lang="it-IT" sz="5400" dirty="0"/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2484438" y="1268413"/>
            <a:ext cx="2444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it-IT" sz="3600" b="1">
                <a:latin typeface="Calibri" pitchFamily="34" charset="0"/>
              </a:rPr>
              <a:t>E inoltre……</a:t>
            </a:r>
            <a:endParaRPr lang="it-IT"/>
          </a:p>
        </p:txBody>
      </p:sp>
      <p:grpSp>
        <p:nvGrpSpPr>
          <p:cNvPr id="3" name="Gruppo 4"/>
          <p:cNvGrpSpPr/>
          <p:nvPr/>
        </p:nvGrpSpPr>
        <p:grpSpPr>
          <a:xfrm>
            <a:off x="395536" y="5229200"/>
            <a:ext cx="2906097" cy="1111086"/>
            <a:chOff x="12" y="2086674"/>
            <a:chExt cx="2906097" cy="1111086"/>
          </a:xfrm>
          <a:solidFill>
            <a:srgbClr val="E59505"/>
          </a:solidFill>
        </p:grpSpPr>
        <p:sp>
          <p:nvSpPr>
            <p:cNvPr id="7" name="Rettangolo arrotondato 6"/>
            <p:cNvSpPr/>
            <p:nvPr/>
          </p:nvSpPr>
          <p:spPr>
            <a:xfrm>
              <a:off x="12" y="2086674"/>
              <a:ext cx="2906097" cy="111108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/>
            <p:nvPr/>
          </p:nvSpPr>
          <p:spPr>
            <a:xfrm>
              <a:off x="54251" y="2140913"/>
              <a:ext cx="2797619" cy="10026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60960" rIns="121920" bIns="60960" spcCol="1270" anchor="ctr"/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t-IT" sz="3200" b="1" dirty="0" err="1">
                  <a:solidFill>
                    <a:schemeClr val="tx1"/>
                  </a:solidFill>
                </a:rPr>
                <a:t>Zanshin</a:t>
              </a:r>
              <a:r>
                <a:rPr lang="it-IT" sz="3200" b="1" dirty="0">
                  <a:solidFill>
                    <a:schemeClr val="tx1"/>
                  </a:solidFill>
                </a:rPr>
                <a:t> </a:t>
              </a:r>
              <a:r>
                <a:rPr lang="it-IT" sz="3200" b="1" dirty="0" err="1">
                  <a:solidFill>
                    <a:schemeClr val="tx1"/>
                  </a:solidFill>
                </a:rPr>
                <a:t>Tech</a:t>
              </a:r>
              <a:endParaRPr lang="it-IT" sz="3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294" name="Gruppo 14"/>
          <p:cNvGrpSpPr>
            <a:grpSpLocks/>
          </p:cNvGrpSpPr>
          <p:nvPr/>
        </p:nvGrpSpPr>
        <p:grpSpPr bwMode="auto">
          <a:xfrm>
            <a:off x="3419475" y="5229225"/>
            <a:ext cx="5267325" cy="1152525"/>
            <a:chOff x="2962656" y="3211046"/>
            <a:chExt cx="5266944" cy="1166849"/>
          </a:xfrm>
        </p:grpSpPr>
        <p:sp>
          <p:nvSpPr>
            <p:cNvPr id="16" name="Arrotonda angolo stesso lato rettangolo 15"/>
            <p:cNvSpPr/>
            <p:nvPr/>
          </p:nvSpPr>
          <p:spPr>
            <a:xfrm rot="5400000">
              <a:off x="5012704" y="1160999"/>
              <a:ext cx="1166849" cy="5266944"/>
            </a:xfrm>
            <a:prstGeom prst="round2SameRect">
              <a:avLst/>
            </a:prstGeom>
            <a:solidFill>
              <a:srgbClr val="FFFFCC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Arrotonda angolo stesso lato rettangolo 4"/>
            <p:cNvSpPr/>
            <p:nvPr/>
          </p:nvSpPr>
          <p:spPr>
            <a:xfrm>
              <a:off x="2962656" y="3267300"/>
              <a:ext cx="5209798" cy="1054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0960" tIns="30480" rIns="60960" bIns="3048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it-IT" sz="1600" dirty="0"/>
                <a:t>Riconoscere ed affrontare gli attacchi di </a:t>
              </a:r>
              <a:r>
                <a:rPr lang="it-IT" sz="1600" dirty="0" err="1"/>
                <a:t>cyberbullismo</a:t>
              </a:r>
              <a:r>
                <a:rPr lang="it-IT" sz="1600" dirty="0"/>
                <a:t> in collaborazione con ARCI e Ass. </a:t>
              </a:r>
              <a:r>
                <a:rPr lang="it-IT" sz="1600" dirty="0" err="1"/>
                <a:t>Zanshin</a:t>
              </a:r>
              <a:r>
                <a:rPr lang="it-IT" sz="1600" dirty="0"/>
                <a:t> </a:t>
              </a:r>
              <a:r>
                <a:rPr lang="it-IT" sz="1600" dirty="0" err="1"/>
                <a:t>Tech</a:t>
              </a:r>
              <a:endParaRPr lang="it-IT" sz="1600" dirty="0"/>
            </a:p>
          </p:txBody>
        </p:sp>
      </p:grpSp>
      <p:sp>
        <p:nvSpPr>
          <p:cNvPr id="18" name="Titolo 1"/>
          <p:cNvSpPr txBox="1">
            <a:spLocks/>
          </p:cNvSpPr>
          <p:nvPr/>
        </p:nvSpPr>
        <p:spPr>
          <a:xfrm>
            <a:off x="457200" y="188913"/>
            <a:ext cx="8229600" cy="576262"/>
          </a:xfrm>
          <a:prstGeom prst="rect">
            <a:avLst/>
          </a:prstGeom>
          <a:solidFill>
            <a:srgbClr val="E59505"/>
          </a:solidFill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Attività in rete con altre </a:t>
            </a:r>
            <a:r>
              <a:rPr lang="it-IT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associazioni   </a:t>
            </a:r>
            <a:r>
              <a:rPr lang="it-IT" sz="2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3/</a:t>
            </a:r>
            <a:r>
              <a:rPr lang="it-IT" sz="2000" b="1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endParaRPr lang="it-IT" sz="20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1670</Words>
  <Application>Microsoft Office PowerPoint</Application>
  <PresentationFormat>Presentazione su schermo (4:3)</PresentationFormat>
  <Paragraphs>191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APS “Consorzio Zenzero” Assemblea ordinaria 17 aprile 2018</vt:lpstr>
      <vt:lpstr> Classificazione attività </vt:lpstr>
      <vt:lpstr>Diapositiva 3</vt:lpstr>
      <vt:lpstr>Diapositiva 4</vt:lpstr>
      <vt:lpstr>Diapositiva 5</vt:lpstr>
      <vt:lpstr>Cene a tema </vt:lpstr>
      <vt:lpstr> Attività in rete con altre associazioni     1/3 </vt:lpstr>
      <vt:lpstr>  Attività in rete con altre associazioni     2/3  </vt:lpstr>
      <vt:lpstr>Diapositiva 9</vt:lpstr>
      <vt:lpstr>Attività culturali</vt:lpstr>
      <vt:lpstr>Diapositiva 11</vt:lpstr>
      <vt:lpstr>Diapositiva 12</vt:lpstr>
      <vt:lpstr>Diapositiva 13</vt:lpstr>
      <vt:lpstr>Diapositiva 14</vt:lpstr>
      <vt:lpstr>Diapositiva 15</vt:lpstr>
      <vt:lpstr>RIASSUMENDO: 621 eventi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APS “Consorzio Zenzero” Assemblea ordinaria 27 aprile 2017</dc:title>
  <dc:creator>Microsoft</dc:creator>
  <cp:lastModifiedBy>mt</cp:lastModifiedBy>
  <cp:revision>90</cp:revision>
  <dcterms:created xsi:type="dcterms:W3CDTF">2017-05-01T14:47:26Z</dcterms:created>
  <dcterms:modified xsi:type="dcterms:W3CDTF">2018-04-22T20:40:07Z</dcterms:modified>
</cp:coreProperties>
</file>